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50" r:id="rId1"/>
  </p:sldMasterIdLst>
  <p:notesMasterIdLst>
    <p:notesMasterId r:id="rId77"/>
  </p:notesMasterIdLst>
  <p:sldIdLst>
    <p:sldId id="1842" r:id="rId2"/>
    <p:sldId id="1872" r:id="rId3"/>
    <p:sldId id="1818" r:id="rId4"/>
    <p:sldId id="2008" r:id="rId5"/>
    <p:sldId id="8566" r:id="rId6"/>
    <p:sldId id="8517" r:id="rId7"/>
    <p:sldId id="9060" r:id="rId8"/>
    <p:sldId id="8518" r:id="rId9"/>
    <p:sldId id="8404" r:id="rId10"/>
    <p:sldId id="8552" r:id="rId11"/>
    <p:sldId id="8596" r:id="rId12"/>
    <p:sldId id="9057" r:id="rId13"/>
    <p:sldId id="8489" r:id="rId14"/>
    <p:sldId id="8492" r:id="rId15"/>
    <p:sldId id="8493" r:id="rId16"/>
    <p:sldId id="8494" r:id="rId17"/>
    <p:sldId id="8498" r:id="rId18"/>
    <p:sldId id="8499" r:id="rId19"/>
    <p:sldId id="8500" r:id="rId20"/>
    <p:sldId id="8501" r:id="rId21"/>
    <p:sldId id="8502" r:id="rId22"/>
    <p:sldId id="8503" r:id="rId23"/>
    <p:sldId id="8504" r:id="rId24"/>
    <p:sldId id="8506" r:id="rId25"/>
    <p:sldId id="8505" r:id="rId26"/>
    <p:sldId id="8507" r:id="rId27"/>
    <p:sldId id="8508" r:id="rId28"/>
    <p:sldId id="8509" r:id="rId29"/>
    <p:sldId id="8510" r:id="rId30"/>
    <p:sldId id="8597" r:id="rId31"/>
    <p:sldId id="9059" r:id="rId32"/>
    <p:sldId id="8521" r:id="rId33"/>
    <p:sldId id="8545" r:id="rId34"/>
    <p:sldId id="8553" r:id="rId35"/>
    <p:sldId id="8525" r:id="rId36"/>
    <p:sldId id="8546" r:id="rId37"/>
    <p:sldId id="8547" r:id="rId38"/>
    <p:sldId id="8549" r:id="rId39"/>
    <p:sldId id="8550" r:id="rId40"/>
    <p:sldId id="8555" r:id="rId41"/>
    <p:sldId id="8531" r:id="rId42"/>
    <p:sldId id="8532" r:id="rId43"/>
    <p:sldId id="8556" r:id="rId44"/>
    <p:sldId id="8557" r:id="rId45"/>
    <p:sldId id="8558" r:id="rId46"/>
    <p:sldId id="8559" r:id="rId47"/>
    <p:sldId id="8560" r:id="rId48"/>
    <p:sldId id="8561" r:id="rId49"/>
    <p:sldId id="8562" r:id="rId50"/>
    <p:sldId id="8563" r:id="rId51"/>
    <p:sldId id="8598" r:id="rId52"/>
    <p:sldId id="8568" r:id="rId53"/>
    <p:sldId id="8574" r:id="rId54"/>
    <p:sldId id="8571" r:id="rId55"/>
    <p:sldId id="8572" r:id="rId56"/>
    <p:sldId id="8573" r:id="rId57"/>
    <p:sldId id="8577" r:id="rId58"/>
    <p:sldId id="9061" r:id="rId59"/>
    <p:sldId id="8578" r:id="rId60"/>
    <p:sldId id="8599" r:id="rId61"/>
    <p:sldId id="9058" r:id="rId62"/>
    <p:sldId id="8581" r:id="rId63"/>
    <p:sldId id="8582" r:id="rId64"/>
    <p:sldId id="8583" r:id="rId65"/>
    <p:sldId id="8584" r:id="rId66"/>
    <p:sldId id="8585" r:id="rId67"/>
    <p:sldId id="8586" r:id="rId68"/>
    <p:sldId id="8587" r:id="rId69"/>
    <p:sldId id="8588" r:id="rId70"/>
    <p:sldId id="8589" r:id="rId71"/>
    <p:sldId id="8591" r:id="rId72"/>
    <p:sldId id="8590" r:id="rId73"/>
    <p:sldId id="1629" r:id="rId74"/>
    <p:sldId id="2582" r:id="rId75"/>
    <p:sldId id="9056"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EE4E05F-5226-47AC-80CD-868CBA3A96D8}">
          <p14:sldIdLst>
            <p14:sldId id="1842"/>
            <p14:sldId id="1872"/>
          </p14:sldIdLst>
        </p14:section>
        <p14:section name="Migrate" id="{CE706E2E-66CE-4E74-9076-FB74027045AD}">
          <p14:sldIdLst>
            <p14:sldId id="1818"/>
            <p14:sldId id="2008"/>
            <p14:sldId id="8566"/>
            <p14:sldId id="8517"/>
            <p14:sldId id="9060"/>
            <p14:sldId id="8518"/>
            <p14:sldId id="8404"/>
            <p14:sldId id="8552"/>
          </p14:sldIdLst>
        </p14:section>
        <p14:section name="Vmware agentless" id="{15C95963-632C-4CB9-B859-D4CA5F479938}">
          <p14:sldIdLst>
            <p14:sldId id="8596"/>
            <p14:sldId id="9057"/>
            <p14:sldId id="8489"/>
            <p14:sldId id="8492"/>
            <p14:sldId id="8493"/>
            <p14:sldId id="8494"/>
            <p14:sldId id="8498"/>
            <p14:sldId id="8499"/>
            <p14:sldId id="8500"/>
            <p14:sldId id="8501"/>
            <p14:sldId id="8502"/>
            <p14:sldId id="8503"/>
            <p14:sldId id="8504"/>
            <p14:sldId id="8506"/>
            <p14:sldId id="8505"/>
            <p14:sldId id="8507"/>
            <p14:sldId id="8508"/>
            <p14:sldId id="8509"/>
            <p14:sldId id="8510"/>
          </p14:sldIdLst>
        </p14:section>
        <p14:section name="Vmware agent-based" id="{882C475D-FDD7-4909-8F05-ECBF12C29EC4}">
          <p14:sldIdLst>
            <p14:sldId id="8597"/>
            <p14:sldId id="9059"/>
            <p14:sldId id="8521"/>
            <p14:sldId id="8545"/>
            <p14:sldId id="8553"/>
            <p14:sldId id="8525"/>
            <p14:sldId id="8546"/>
            <p14:sldId id="8547"/>
            <p14:sldId id="8549"/>
            <p14:sldId id="8550"/>
            <p14:sldId id="8555"/>
            <p14:sldId id="8531"/>
            <p14:sldId id="8532"/>
            <p14:sldId id="8556"/>
            <p14:sldId id="8557"/>
            <p14:sldId id="8558"/>
            <p14:sldId id="8559"/>
            <p14:sldId id="8560"/>
            <p14:sldId id="8561"/>
            <p14:sldId id="8562"/>
            <p14:sldId id="8563"/>
          </p14:sldIdLst>
        </p14:section>
        <p14:section name="Backup" id="{DCA7496F-842D-4BC6-A111-70EA51F5786A}">
          <p14:sldIdLst>
            <p14:sldId id="8598"/>
            <p14:sldId id="8568"/>
            <p14:sldId id="8574"/>
            <p14:sldId id="8571"/>
            <p14:sldId id="8572"/>
            <p14:sldId id="8573"/>
            <p14:sldId id="8577"/>
            <p14:sldId id="9061"/>
            <p14:sldId id="8578"/>
          </p14:sldIdLst>
        </p14:section>
        <p14:section name="ASR" id="{89F239ED-AD2F-420D-88DC-41AF505EAA87}">
          <p14:sldIdLst>
            <p14:sldId id="8599"/>
            <p14:sldId id="9058"/>
            <p14:sldId id="8581"/>
            <p14:sldId id="8582"/>
            <p14:sldId id="8583"/>
            <p14:sldId id="8584"/>
            <p14:sldId id="8585"/>
            <p14:sldId id="8586"/>
            <p14:sldId id="8587"/>
            <p14:sldId id="8588"/>
            <p14:sldId id="8589"/>
            <p14:sldId id="8591"/>
            <p14:sldId id="8590"/>
          </p14:sldIdLst>
        </p14:section>
        <p14:section name="Finish" id="{9FF89009-43A8-46A5-B594-8ECD93B467C9}">
          <p14:sldIdLst>
            <p14:sldId id="1629"/>
            <p14:sldId id="2582"/>
            <p14:sldId id="905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38"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CB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AAFF66-B66D-45E4-9A39-B6DEF6355293}" v="100" dt="2021-06-14T15:28:24.617"/>
  </p1510:revLst>
</p1510:revInfo>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19" autoAdjust="0"/>
    <p:restoredTop sz="93326" autoAdjust="0"/>
  </p:normalViewPr>
  <p:slideViewPr>
    <p:cSldViewPr snapToGrid="0">
      <p:cViewPr varScale="1">
        <p:scale>
          <a:sx n="79" d="100"/>
          <a:sy n="79" d="100"/>
        </p:scale>
        <p:origin x="120" y="552"/>
      </p:cViewPr>
      <p:guideLst/>
    </p:cSldViewPr>
  </p:slideViewPr>
  <p:outlineViewPr>
    <p:cViewPr>
      <p:scale>
        <a:sx n="33" d="100"/>
        <a:sy n="33" d="100"/>
      </p:scale>
      <p:origin x="0" y="-12414"/>
    </p:cViewPr>
    <p:sldLst>
      <p:sld r:id="rId1" collapse="1"/>
    </p:sldLst>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_rels/viewProps.xml.rels><?xml version="1.0" encoding="UTF-8" standalone="yes"?>
<Relationships xmlns="http://schemas.openxmlformats.org/package/2006/relationships"><Relationship Id="rId1" Type="http://schemas.openxmlformats.org/officeDocument/2006/relationships/slide" Target="slides/slide3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68820C-4E58-42AF-A232-C32F95DF3C8B}"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6DE25BE3-C722-4D14-8D69-A2AEB698686E}">
      <dgm:prSet phldrT="[Text]" phldr="0" custT="1"/>
      <dgm:spPr>
        <a:solidFill>
          <a:schemeClr val="tx2">
            <a:lumMod val="50000"/>
          </a:schemeClr>
        </a:solidFill>
      </dgm:spPr>
      <dgm:t>
        <a:bodyPr/>
        <a:lstStyle/>
        <a:p>
          <a:r>
            <a:rPr lang="en-US" sz="2400" dirty="0"/>
            <a:t>Assess</a:t>
          </a:r>
        </a:p>
      </dgm:t>
    </dgm:pt>
    <dgm:pt modelId="{FCF7DC72-C411-4276-92B9-8083D3AFA941}" type="parTrans" cxnId="{66844904-5F72-49F3-B573-E5E5BA85EE7D}">
      <dgm:prSet/>
      <dgm:spPr/>
      <dgm:t>
        <a:bodyPr/>
        <a:lstStyle/>
        <a:p>
          <a:endParaRPr lang="en-US"/>
        </a:p>
      </dgm:t>
    </dgm:pt>
    <dgm:pt modelId="{0CF2CFE0-8D33-4EDB-AE50-29323A3322B1}" type="sibTrans" cxnId="{66844904-5F72-49F3-B573-E5E5BA85EE7D}">
      <dgm:prSet/>
      <dgm:spPr/>
      <dgm:t>
        <a:bodyPr/>
        <a:lstStyle/>
        <a:p>
          <a:endParaRPr lang="en-US"/>
        </a:p>
      </dgm:t>
    </dgm:pt>
    <dgm:pt modelId="{8CFF1E37-1F9A-4B84-926F-0E27F3C35A96}">
      <dgm:prSet phldrT="[Text]" phldr="0" custT="1"/>
      <dgm:spPr>
        <a:solidFill>
          <a:schemeClr val="tx2">
            <a:lumMod val="50000"/>
          </a:schemeClr>
        </a:solidFill>
      </dgm:spPr>
      <dgm:t>
        <a:bodyPr/>
        <a:lstStyle/>
        <a:p>
          <a:r>
            <a:rPr lang="en-US" sz="2400" dirty="0"/>
            <a:t>Migrate</a:t>
          </a:r>
        </a:p>
      </dgm:t>
    </dgm:pt>
    <dgm:pt modelId="{1C4CCA16-2DCF-4A7F-A398-41ACFDCF8E90}" type="parTrans" cxnId="{3B080B0E-15FC-470A-A549-D3A71BF25900}">
      <dgm:prSet/>
      <dgm:spPr/>
      <dgm:t>
        <a:bodyPr/>
        <a:lstStyle/>
        <a:p>
          <a:endParaRPr lang="en-US"/>
        </a:p>
      </dgm:t>
    </dgm:pt>
    <dgm:pt modelId="{6483CC69-C51B-409A-AA43-823642DAC03D}" type="sibTrans" cxnId="{3B080B0E-15FC-470A-A549-D3A71BF25900}">
      <dgm:prSet/>
      <dgm:spPr/>
      <dgm:t>
        <a:bodyPr/>
        <a:lstStyle/>
        <a:p>
          <a:endParaRPr lang="en-US"/>
        </a:p>
      </dgm:t>
    </dgm:pt>
    <dgm:pt modelId="{82D124DA-F454-4839-9079-232A191A469F}">
      <dgm:prSet phldrT="[Text]" phldr="0" custT="1"/>
      <dgm:spPr>
        <a:solidFill>
          <a:schemeClr val="tx2">
            <a:lumMod val="50000"/>
          </a:schemeClr>
        </a:solidFill>
      </dgm:spPr>
      <dgm:t>
        <a:bodyPr/>
        <a:lstStyle/>
        <a:p>
          <a:r>
            <a:rPr lang="en-US" sz="2400" dirty="0"/>
            <a:t>Optimize</a:t>
          </a:r>
        </a:p>
      </dgm:t>
    </dgm:pt>
    <dgm:pt modelId="{FE6D43CD-6340-414E-A609-F6E04394518D}" type="parTrans" cxnId="{54168D72-9A80-4B3D-B598-A1006D9F9A73}">
      <dgm:prSet/>
      <dgm:spPr/>
      <dgm:t>
        <a:bodyPr/>
        <a:lstStyle/>
        <a:p>
          <a:endParaRPr lang="en-US"/>
        </a:p>
      </dgm:t>
    </dgm:pt>
    <dgm:pt modelId="{8690856F-75EC-4909-A11F-4146A24402F7}" type="sibTrans" cxnId="{54168D72-9A80-4B3D-B598-A1006D9F9A73}">
      <dgm:prSet/>
      <dgm:spPr/>
      <dgm:t>
        <a:bodyPr/>
        <a:lstStyle/>
        <a:p>
          <a:endParaRPr lang="en-US"/>
        </a:p>
      </dgm:t>
    </dgm:pt>
    <dgm:pt modelId="{9D98088C-E408-4AF3-88FB-622B847A89DF}">
      <dgm:prSet custT="1"/>
      <dgm:spPr>
        <a:solidFill>
          <a:schemeClr val="tx2">
            <a:lumMod val="50000"/>
          </a:schemeClr>
        </a:solidFill>
      </dgm:spPr>
      <dgm:t>
        <a:bodyPr/>
        <a:lstStyle/>
        <a:p>
          <a:r>
            <a:rPr lang="en-US" sz="2400" dirty="0"/>
            <a:t>Secure &amp; Manage</a:t>
          </a:r>
        </a:p>
      </dgm:t>
    </dgm:pt>
    <dgm:pt modelId="{A3756642-5F2B-49F6-ADCC-997C18A8054C}" type="parTrans" cxnId="{1E8AF6B7-CFDE-429B-86CA-1C8D1750A969}">
      <dgm:prSet/>
      <dgm:spPr/>
      <dgm:t>
        <a:bodyPr/>
        <a:lstStyle/>
        <a:p>
          <a:endParaRPr lang="en-US"/>
        </a:p>
      </dgm:t>
    </dgm:pt>
    <dgm:pt modelId="{EB951186-FCDF-4B28-A183-55D7810B8871}" type="sibTrans" cxnId="{1E8AF6B7-CFDE-429B-86CA-1C8D1750A969}">
      <dgm:prSet/>
      <dgm:spPr/>
      <dgm:t>
        <a:bodyPr/>
        <a:lstStyle/>
        <a:p>
          <a:endParaRPr lang="en-US"/>
        </a:p>
      </dgm:t>
    </dgm:pt>
    <dgm:pt modelId="{3A7BFAAE-F6D3-4033-9674-87D7A90BF831}" type="pres">
      <dgm:prSet presAssocID="{B968820C-4E58-42AF-A232-C32F95DF3C8B}" presName="Name0" presStyleCnt="0">
        <dgm:presLayoutVars>
          <dgm:dir/>
          <dgm:animLvl val="lvl"/>
          <dgm:resizeHandles val="exact"/>
        </dgm:presLayoutVars>
      </dgm:prSet>
      <dgm:spPr/>
    </dgm:pt>
    <dgm:pt modelId="{74C80FC6-86D5-47AE-AE36-27244D680369}" type="pres">
      <dgm:prSet presAssocID="{6DE25BE3-C722-4D14-8D69-A2AEB698686E}" presName="parTxOnly" presStyleLbl="node1" presStyleIdx="0" presStyleCnt="4" custScaleY="104136">
        <dgm:presLayoutVars>
          <dgm:chMax val="0"/>
          <dgm:chPref val="0"/>
          <dgm:bulletEnabled val="1"/>
        </dgm:presLayoutVars>
      </dgm:prSet>
      <dgm:spPr/>
    </dgm:pt>
    <dgm:pt modelId="{032E8DA3-139E-48FE-8641-6D37F37D40CC}" type="pres">
      <dgm:prSet presAssocID="{0CF2CFE0-8D33-4EDB-AE50-29323A3322B1}" presName="parTxOnlySpace" presStyleCnt="0"/>
      <dgm:spPr/>
    </dgm:pt>
    <dgm:pt modelId="{9432E746-DAF9-4E9F-BCCC-6A15636ED98D}" type="pres">
      <dgm:prSet presAssocID="{8CFF1E37-1F9A-4B84-926F-0E27F3C35A96}" presName="parTxOnly" presStyleLbl="node1" presStyleIdx="1" presStyleCnt="4" custScaleY="104136">
        <dgm:presLayoutVars>
          <dgm:chMax val="0"/>
          <dgm:chPref val="0"/>
          <dgm:bulletEnabled val="1"/>
        </dgm:presLayoutVars>
      </dgm:prSet>
      <dgm:spPr/>
    </dgm:pt>
    <dgm:pt modelId="{0898F591-01A9-4778-9BA3-31E1ECEEE39B}" type="pres">
      <dgm:prSet presAssocID="{6483CC69-C51B-409A-AA43-823642DAC03D}" presName="parTxOnlySpace" presStyleCnt="0"/>
      <dgm:spPr/>
    </dgm:pt>
    <dgm:pt modelId="{EF0CE542-0891-49B0-9848-7C25C41507F9}" type="pres">
      <dgm:prSet presAssocID="{82D124DA-F454-4839-9079-232A191A469F}" presName="parTxOnly" presStyleLbl="node1" presStyleIdx="2" presStyleCnt="4" custScaleY="104136">
        <dgm:presLayoutVars>
          <dgm:chMax val="0"/>
          <dgm:chPref val="0"/>
          <dgm:bulletEnabled val="1"/>
        </dgm:presLayoutVars>
      </dgm:prSet>
      <dgm:spPr/>
    </dgm:pt>
    <dgm:pt modelId="{686BECA5-5DBF-404B-85B3-DAB5496369A4}" type="pres">
      <dgm:prSet presAssocID="{8690856F-75EC-4909-A11F-4146A24402F7}" presName="parTxOnlySpace" presStyleCnt="0"/>
      <dgm:spPr/>
    </dgm:pt>
    <dgm:pt modelId="{6E7CD6F4-9C2A-410D-AA98-55B704FA324B}" type="pres">
      <dgm:prSet presAssocID="{9D98088C-E408-4AF3-88FB-622B847A89DF}" presName="parTxOnly" presStyleLbl="node1" presStyleIdx="3" presStyleCnt="4" custScaleY="104136">
        <dgm:presLayoutVars>
          <dgm:chMax val="0"/>
          <dgm:chPref val="0"/>
          <dgm:bulletEnabled val="1"/>
        </dgm:presLayoutVars>
      </dgm:prSet>
      <dgm:spPr/>
    </dgm:pt>
  </dgm:ptLst>
  <dgm:cxnLst>
    <dgm:cxn modelId="{66844904-5F72-49F3-B573-E5E5BA85EE7D}" srcId="{B968820C-4E58-42AF-A232-C32F95DF3C8B}" destId="{6DE25BE3-C722-4D14-8D69-A2AEB698686E}" srcOrd="0" destOrd="0" parTransId="{FCF7DC72-C411-4276-92B9-8083D3AFA941}" sibTransId="{0CF2CFE0-8D33-4EDB-AE50-29323A3322B1}"/>
    <dgm:cxn modelId="{5C5D0E07-C2AB-4FD7-A323-1C1C0F3DE17D}" type="presOf" srcId="{B968820C-4E58-42AF-A232-C32F95DF3C8B}" destId="{3A7BFAAE-F6D3-4033-9674-87D7A90BF831}" srcOrd="0" destOrd="0" presId="urn:microsoft.com/office/officeart/2005/8/layout/chevron1"/>
    <dgm:cxn modelId="{3B080B0E-15FC-470A-A549-D3A71BF25900}" srcId="{B968820C-4E58-42AF-A232-C32F95DF3C8B}" destId="{8CFF1E37-1F9A-4B84-926F-0E27F3C35A96}" srcOrd="1" destOrd="0" parTransId="{1C4CCA16-2DCF-4A7F-A398-41ACFDCF8E90}" sibTransId="{6483CC69-C51B-409A-AA43-823642DAC03D}"/>
    <dgm:cxn modelId="{00D62618-D281-4E2A-8405-E689CBC4C591}" type="presOf" srcId="{6DE25BE3-C722-4D14-8D69-A2AEB698686E}" destId="{74C80FC6-86D5-47AE-AE36-27244D680369}" srcOrd="0" destOrd="0" presId="urn:microsoft.com/office/officeart/2005/8/layout/chevron1"/>
    <dgm:cxn modelId="{54168D72-9A80-4B3D-B598-A1006D9F9A73}" srcId="{B968820C-4E58-42AF-A232-C32F95DF3C8B}" destId="{82D124DA-F454-4839-9079-232A191A469F}" srcOrd="2" destOrd="0" parTransId="{FE6D43CD-6340-414E-A609-F6E04394518D}" sibTransId="{8690856F-75EC-4909-A11F-4146A24402F7}"/>
    <dgm:cxn modelId="{AFC93084-73EF-40EE-B7DA-01FB5C6C9646}" type="presOf" srcId="{8CFF1E37-1F9A-4B84-926F-0E27F3C35A96}" destId="{9432E746-DAF9-4E9F-BCCC-6A15636ED98D}" srcOrd="0" destOrd="0" presId="urn:microsoft.com/office/officeart/2005/8/layout/chevron1"/>
    <dgm:cxn modelId="{B4678191-31BD-46BD-862D-F3B0FE86F973}" type="presOf" srcId="{9D98088C-E408-4AF3-88FB-622B847A89DF}" destId="{6E7CD6F4-9C2A-410D-AA98-55B704FA324B}" srcOrd="0" destOrd="0" presId="urn:microsoft.com/office/officeart/2005/8/layout/chevron1"/>
    <dgm:cxn modelId="{1E8AF6B7-CFDE-429B-86CA-1C8D1750A969}" srcId="{B968820C-4E58-42AF-A232-C32F95DF3C8B}" destId="{9D98088C-E408-4AF3-88FB-622B847A89DF}" srcOrd="3" destOrd="0" parTransId="{A3756642-5F2B-49F6-ADCC-997C18A8054C}" sibTransId="{EB951186-FCDF-4B28-A183-55D7810B8871}"/>
    <dgm:cxn modelId="{464D3AC6-BBDE-47A1-A4F9-930DC5904A07}" type="presOf" srcId="{82D124DA-F454-4839-9079-232A191A469F}" destId="{EF0CE542-0891-49B0-9848-7C25C41507F9}" srcOrd="0" destOrd="0" presId="urn:microsoft.com/office/officeart/2005/8/layout/chevron1"/>
    <dgm:cxn modelId="{085DA448-D447-4F37-9A8A-A1849F4B587E}" type="presParOf" srcId="{3A7BFAAE-F6D3-4033-9674-87D7A90BF831}" destId="{74C80FC6-86D5-47AE-AE36-27244D680369}" srcOrd="0" destOrd="0" presId="urn:microsoft.com/office/officeart/2005/8/layout/chevron1"/>
    <dgm:cxn modelId="{5DA68758-085E-45B7-BEBF-21D0698A7132}" type="presParOf" srcId="{3A7BFAAE-F6D3-4033-9674-87D7A90BF831}" destId="{032E8DA3-139E-48FE-8641-6D37F37D40CC}" srcOrd="1" destOrd="0" presId="urn:microsoft.com/office/officeart/2005/8/layout/chevron1"/>
    <dgm:cxn modelId="{E9823260-EAF9-4403-A51B-C38816414C33}" type="presParOf" srcId="{3A7BFAAE-F6D3-4033-9674-87D7A90BF831}" destId="{9432E746-DAF9-4E9F-BCCC-6A15636ED98D}" srcOrd="2" destOrd="0" presId="urn:microsoft.com/office/officeart/2005/8/layout/chevron1"/>
    <dgm:cxn modelId="{1D94677D-A78C-4808-A798-70ED12AD8489}" type="presParOf" srcId="{3A7BFAAE-F6D3-4033-9674-87D7A90BF831}" destId="{0898F591-01A9-4778-9BA3-31E1ECEEE39B}" srcOrd="3" destOrd="0" presId="urn:microsoft.com/office/officeart/2005/8/layout/chevron1"/>
    <dgm:cxn modelId="{5BEB8198-FC2E-49CC-953F-AF6EA88CC1C5}" type="presParOf" srcId="{3A7BFAAE-F6D3-4033-9674-87D7A90BF831}" destId="{EF0CE542-0891-49B0-9848-7C25C41507F9}" srcOrd="4" destOrd="0" presId="urn:microsoft.com/office/officeart/2005/8/layout/chevron1"/>
    <dgm:cxn modelId="{1946FCDE-D1BE-4D36-881F-5F01F50DC99F}" type="presParOf" srcId="{3A7BFAAE-F6D3-4033-9674-87D7A90BF831}" destId="{686BECA5-5DBF-404B-85B3-DAB5496369A4}" srcOrd="5" destOrd="0" presId="urn:microsoft.com/office/officeart/2005/8/layout/chevron1"/>
    <dgm:cxn modelId="{CF18C5B6-D006-455C-9350-E0ED1C087EE3}" type="presParOf" srcId="{3A7BFAAE-F6D3-4033-9674-87D7A90BF831}" destId="{6E7CD6F4-9C2A-410D-AA98-55B704FA324B}"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C80FC6-86D5-47AE-AE36-27244D680369}">
      <dsp:nvSpPr>
        <dsp:cNvPr id="0" name=""/>
        <dsp:cNvSpPr/>
      </dsp:nvSpPr>
      <dsp:spPr>
        <a:xfrm>
          <a:off x="4756" y="1186544"/>
          <a:ext cx="2768872" cy="1153357"/>
        </a:xfrm>
        <a:prstGeom prst="chevron">
          <a:avLst/>
        </a:prstGeom>
        <a:solidFill>
          <a:schemeClr val="tx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dirty="0"/>
            <a:t>Assess</a:t>
          </a:r>
        </a:p>
      </dsp:txBody>
      <dsp:txXfrm>
        <a:off x="581435" y="1186544"/>
        <a:ext cx="1615515" cy="1153357"/>
      </dsp:txXfrm>
    </dsp:sp>
    <dsp:sp modelId="{9432E746-DAF9-4E9F-BCCC-6A15636ED98D}">
      <dsp:nvSpPr>
        <dsp:cNvPr id="0" name=""/>
        <dsp:cNvSpPr/>
      </dsp:nvSpPr>
      <dsp:spPr>
        <a:xfrm>
          <a:off x="2496742" y="1186544"/>
          <a:ext cx="2768872" cy="1153357"/>
        </a:xfrm>
        <a:prstGeom prst="chevron">
          <a:avLst/>
        </a:prstGeom>
        <a:solidFill>
          <a:schemeClr val="tx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dirty="0"/>
            <a:t>Migrate</a:t>
          </a:r>
        </a:p>
      </dsp:txBody>
      <dsp:txXfrm>
        <a:off x="3073421" y="1186544"/>
        <a:ext cx="1615515" cy="1153357"/>
      </dsp:txXfrm>
    </dsp:sp>
    <dsp:sp modelId="{EF0CE542-0891-49B0-9848-7C25C41507F9}">
      <dsp:nvSpPr>
        <dsp:cNvPr id="0" name=""/>
        <dsp:cNvSpPr/>
      </dsp:nvSpPr>
      <dsp:spPr>
        <a:xfrm>
          <a:off x="4988727" y="1186544"/>
          <a:ext cx="2768872" cy="1153357"/>
        </a:xfrm>
        <a:prstGeom prst="chevron">
          <a:avLst/>
        </a:prstGeom>
        <a:solidFill>
          <a:schemeClr val="tx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dirty="0"/>
            <a:t>Optimize</a:t>
          </a:r>
        </a:p>
      </dsp:txBody>
      <dsp:txXfrm>
        <a:off x="5565406" y="1186544"/>
        <a:ext cx="1615515" cy="1153357"/>
      </dsp:txXfrm>
    </dsp:sp>
    <dsp:sp modelId="{6E7CD6F4-9C2A-410D-AA98-55B704FA324B}">
      <dsp:nvSpPr>
        <dsp:cNvPr id="0" name=""/>
        <dsp:cNvSpPr/>
      </dsp:nvSpPr>
      <dsp:spPr>
        <a:xfrm>
          <a:off x="7480713" y="1186544"/>
          <a:ext cx="2768872" cy="1153357"/>
        </a:xfrm>
        <a:prstGeom prst="chevron">
          <a:avLst/>
        </a:prstGeom>
        <a:solidFill>
          <a:schemeClr val="tx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dirty="0"/>
            <a:t>Secure &amp; Manage</a:t>
          </a:r>
        </a:p>
      </dsp:txBody>
      <dsp:txXfrm>
        <a:off x="8057392" y="1186544"/>
        <a:ext cx="1615515" cy="1153357"/>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CF66F0-0810-43B6-89CA-8A60532D42CE}" type="datetimeFigureOut">
              <a:rPr lang="en-US" smtClean="0"/>
              <a:t>7/16/2021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07DC7E-BC41-4478-BA30-CBCC3A644F0A}" type="slidenum">
              <a:rPr lang="en-US" smtClean="0"/>
              <a:t>‹#›</a:t>
            </a:fld>
            <a:endParaRPr lang="en-US" dirty="0"/>
          </a:p>
        </p:txBody>
      </p:sp>
    </p:spTree>
    <p:extLst>
      <p:ext uri="{BB962C8B-B14F-4D97-AF65-F5344CB8AC3E}">
        <p14:creationId xmlns:p14="http://schemas.microsoft.com/office/powerpoint/2010/main" val="2786079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microsoft.com/en-us/azure/site-recovery/site-recovery-azure-to-azure-networking-guidance#sample-nsg-configuration"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1620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student topic does not have a slide: Agentless migration-appliance requirements.</a:t>
            </a:r>
          </a:p>
        </p:txBody>
      </p:sp>
      <p:sp>
        <p:nvSpPr>
          <p:cNvPr id="4" name="Slide Number Placeholder 3"/>
          <p:cNvSpPr>
            <a:spLocks noGrp="1"/>
          </p:cNvSpPr>
          <p:nvPr>
            <p:ph type="sldNum" sz="quarter" idx="5"/>
          </p:nvPr>
        </p:nvSpPr>
        <p:spPr/>
        <p:txBody>
          <a:bodyPr/>
          <a:lstStyle/>
          <a:p>
            <a:fld id="{8507DC7E-BC41-4478-BA30-CBCC3A644F0A}" type="slidenum">
              <a:rPr lang="en-US" smtClean="0"/>
              <a:t>12</a:t>
            </a:fld>
            <a:endParaRPr lang="en-US" dirty="0"/>
          </a:p>
        </p:txBody>
      </p:sp>
    </p:spTree>
    <p:extLst>
      <p:ext uri="{BB962C8B-B14F-4D97-AF65-F5344CB8AC3E}">
        <p14:creationId xmlns:p14="http://schemas.microsoft.com/office/powerpoint/2010/main" val="31086937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13</a:t>
            </a:fld>
            <a:endParaRPr lang="en-US" dirty="0"/>
          </a:p>
        </p:txBody>
      </p:sp>
    </p:spTree>
    <p:extLst>
      <p:ext uri="{BB962C8B-B14F-4D97-AF65-F5344CB8AC3E}">
        <p14:creationId xmlns:p14="http://schemas.microsoft.com/office/powerpoint/2010/main" val="2813498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14</a:t>
            </a:fld>
            <a:endParaRPr lang="en-US" dirty="0"/>
          </a:p>
        </p:txBody>
      </p:sp>
    </p:spTree>
    <p:extLst>
      <p:ext uri="{BB962C8B-B14F-4D97-AF65-F5344CB8AC3E}">
        <p14:creationId xmlns:p14="http://schemas.microsoft.com/office/powerpoint/2010/main" val="3060249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15</a:t>
            </a:fld>
            <a:endParaRPr lang="en-US" dirty="0"/>
          </a:p>
        </p:txBody>
      </p:sp>
    </p:spTree>
    <p:extLst>
      <p:ext uri="{BB962C8B-B14F-4D97-AF65-F5344CB8AC3E}">
        <p14:creationId xmlns:p14="http://schemas.microsoft.com/office/powerpoint/2010/main" val="8731435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16</a:t>
            </a:fld>
            <a:endParaRPr lang="en-US" dirty="0"/>
          </a:p>
        </p:txBody>
      </p:sp>
    </p:spTree>
    <p:extLst>
      <p:ext uri="{BB962C8B-B14F-4D97-AF65-F5344CB8AC3E}">
        <p14:creationId xmlns:p14="http://schemas.microsoft.com/office/powerpoint/2010/main" val="21155371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17</a:t>
            </a:fld>
            <a:endParaRPr lang="en-US" dirty="0"/>
          </a:p>
        </p:txBody>
      </p:sp>
    </p:spTree>
    <p:extLst>
      <p:ext uri="{BB962C8B-B14F-4D97-AF65-F5344CB8AC3E}">
        <p14:creationId xmlns:p14="http://schemas.microsoft.com/office/powerpoint/2010/main" val="26198608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18</a:t>
            </a:fld>
            <a:endParaRPr lang="en-US" dirty="0"/>
          </a:p>
        </p:txBody>
      </p:sp>
    </p:spTree>
    <p:extLst>
      <p:ext uri="{BB962C8B-B14F-4D97-AF65-F5344CB8AC3E}">
        <p14:creationId xmlns:p14="http://schemas.microsoft.com/office/powerpoint/2010/main" val="41161155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19</a:t>
            </a:fld>
            <a:endParaRPr lang="en-US" dirty="0"/>
          </a:p>
        </p:txBody>
      </p:sp>
    </p:spTree>
    <p:extLst>
      <p:ext uri="{BB962C8B-B14F-4D97-AF65-F5344CB8AC3E}">
        <p14:creationId xmlns:p14="http://schemas.microsoft.com/office/powerpoint/2010/main" val="7933472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20</a:t>
            </a:fld>
            <a:endParaRPr lang="en-US" dirty="0"/>
          </a:p>
        </p:txBody>
      </p:sp>
    </p:spTree>
    <p:extLst>
      <p:ext uri="{BB962C8B-B14F-4D97-AF65-F5344CB8AC3E}">
        <p14:creationId xmlns:p14="http://schemas.microsoft.com/office/powerpoint/2010/main" val="4145415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2022366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21</a:t>
            </a:fld>
            <a:endParaRPr lang="en-US" dirty="0"/>
          </a:p>
        </p:txBody>
      </p:sp>
    </p:spTree>
    <p:extLst>
      <p:ext uri="{BB962C8B-B14F-4D97-AF65-F5344CB8AC3E}">
        <p14:creationId xmlns:p14="http://schemas.microsoft.com/office/powerpoint/2010/main" val="2155601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22</a:t>
            </a:fld>
            <a:endParaRPr lang="en-US" dirty="0"/>
          </a:p>
        </p:txBody>
      </p:sp>
    </p:spTree>
    <p:extLst>
      <p:ext uri="{BB962C8B-B14F-4D97-AF65-F5344CB8AC3E}">
        <p14:creationId xmlns:p14="http://schemas.microsoft.com/office/powerpoint/2010/main" val="3980564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23</a:t>
            </a:fld>
            <a:endParaRPr lang="en-US" dirty="0"/>
          </a:p>
        </p:txBody>
      </p:sp>
    </p:spTree>
    <p:extLst>
      <p:ext uri="{BB962C8B-B14F-4D97-AF65-F5344CB8AC3E}">
        <p14:creationId xmlns:p14="http://schemas.microsoft.com/office/powerpoint/2010/main" val="2351201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24</a:t>
            </a:fld>
            <a:endParaRPr lang="en-US" dirty="0"/>
          </a:p>
        </p:txBody>
      </p:sp>
    </p:spTree>
    <p:extLst>
      <p:ext uri="{BB962C8B-B14F-4D97-AF65-F5344CB8AC3E}">
        <p14:creationId xmlns:p14="http://schemas.microsoft.com/office/powerpoint/2010/main" val="20486181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25</a:t>
            </a:fld>
            <a:endParaRPr lang="en-US" dirty="0"/>
          </a:p>
        </p:txBody>
      </p:sp>
    </p:spTree>
    <p:extLst>
      <p:ext uri="{BB962C8B-B14F-4D97-AF65-F5344CB8AC3E}">
        <p14:creationId xmlns:p14="http://schemas.microsoft.com/office/powerpoint/2010/main" val="35240808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26</a:t>
            </a:fld>
            <a:endParaRPr lang="en-US" dirty="0"/>
          </a:p>
        </p:txBody>
      </p:sp>
    </p:spTree>
    <p:extLst>
      <p:ext uri="{BB962C8B-B14F-4D97-AF65-F5344CB8AC3E}">
        <p14:creationId xmlns:p14="http://schemas.microsoft.com/office/powerpoint/2010/main" val="13522164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27</a:t>
            </a:fld>
            <a:endParaRPr lang="en-US" dirty="0"/>
          </a:p>
        </p:txBody>
      </p:sp>
    </p:spTree>
    <p:extLst>
      <p:ext uri="{BB962C8B-B14F-4D97-AF65-F5344CB8AC3E}">
        <p14:creationId xmlns:p14="http://schemas.microsoft.com/office/powerpoint/2010/main" val="16460124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28</a:t>
            </a:fld>
            <a:endParaRPr lang="en-US" dirty="0"/>
          </a:p>
        </p:txBody>
      </p:sp>
    </p:spTree>
    <p:extLst>
      <p:ext uri="{BB962C8B-B14F-4D97-AF65-F5344CB8AC3E}">
        <p14:creationId xmlns:p14="http://schemas.microsoft.com/office/powerpoint/2010/main" val="33213180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29</a:t>
            </a:fld>
            <a:endParaRPr lang="en-US" dirty="0"/>
          </a:p>
        </p:txBody>
      </p:sp>
    </p:spTree>
    <p:extLst>
      <p:ext uri="{BB962C8B-B14F-4D97-AF65-F5344CB8AC3E}">
        <p14:creationId xmlns:p14="http://schemas.microsoft.com/office/powerpoint/2010/main" val="36792819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32</a:t>
            </a:fld>
            <a:endParaRPr lang="en-US" dirty="0"/>
          </a:p>
        </p:txBody>
      </p:sp>
    </p:spTree>
    <p:extLst>
      <p:ext uri="{BB962C8B-B14F-4D97-AF65-F5344CB8AC3E}">
        <p14:creationId xmlns:p14="http://schemas.microsoft.com/office/powerpoint/2010/main" val="36306662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33</a:t>
            </a:fld>
            <a:endParaRPr lang="en-US" dirty="0"/>
          </a:p>
        </p:txBody>
      </p:sp>
    </p:spTree>
    <p:extLst>
      <p:ext uri="{BB962C8B-B14F-4D97-AF65-F5344CB8AC3E}">
        <p14:creationId xmlns:p14="http://schemas.microsoft.com/office/powerpoint/2010/main" val="42483597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07DC7E-BC41-4478-BA30-CBCC3A644F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7742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35</a:t>
            </a:fld>
            <a:endParaRPr lang="en-US" dirty="0"/>
          </a:p>
        </p:txBody>
      </p:sp>
    </p:spTree>
    <p:extLst>
      <p:ext uri="{BB962C8B-B14F-4D97-AF65-F5344CB8AC3E}">
        <p14:creationId xmlns:p14="http://schemas.microsoft.com/office/powerpoint/2010/main" val="37777767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36</a:t>
            </a:fld>
            <a:endParaRPr lang="en-US" dirty="0"/>
          </a:p>
        </p:txBody>
      </p:sp>
    </p:spTree>
    <p:extLst>
      <p:ext uri="{BB962C8B-B14F-4D97-AF65-F5344CB8AC3E}">
        <p14:creationId xmlns:p14="http://schemas.microsoft.com/office/powerpoint/2010/main" val="24801995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37</a:t>
            </a:fld>
            <a:endParaRPr lang="en-US" dirty="0"/>
          </a:p>
        </p:txBody>
      </p:sp>
    </p:spTree>
    <p:extLst>
      <p:ext uri="{BB962C8B-B14F-4D97-AF65-F5344CB8AC3E}">
        <p14:creationId xmlns:p14="http://schemas.microsoft.com/office/powerpoint/2010/main" val="21773690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38</a:t>
            </a:fld>
            <a:endParaRPr lang="en-US" dirty="0"/>
          </a:p>
        </p:txBody>
      </p:sp>
    </p:spTree>
    <p:extLst>
      <p:ext uri="{BB962C8B-B14F-4D97-AF65-F5344CB8AC3E}">
        <p14:creationId xmlns:p14="http://schemas.microsoft.com/office/powerpoint/2010/main" val="6450971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39</a:t>
            </a:fld>
            <a:endParaRPr lang="en-US" dirty="0"/>
          </a:p>
        </p:txBody>
      </p:sp>
    </p:spTree>
    <p:extLst>
      <p:ext uri="{BB962C8B-B14F-4D97-AF65-F5344CB8AC3E}">
        <p14:creationId xmlns:p14="http://schemas.microsoft.com/office/powerpoint/2010/main" val="35252023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07DC7E-BC41-4478-BA30-CBCC3A644F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98608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41</a:t>
            </a:fld>
            <a:endParaRPr lang="en-US" dirty="0"/>
          </a:p>
        </p:txBody>
      </p:sp>
    </p:spTree>
    <p:extLst>
      <p:ext uri="{BB962C8B-B14F-4D97-AF65-F5344CB8AC3E}">
        <p14:creationId xmlns:p14="http://schemas.microsoft.com/office/powerpoint/2010/main" val="730941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07DC7E-BC41-4478-BA30-CBCC3A644F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36040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42</a:t>
            </a:fld>
            <a:endParaRPr lang="en-US" dirty="0"/>
          </a:p>
        </p:txBody>
      </p:sp>
    </p:spTree>
    <p:extLst>
      <p:ext uri="{BB962C8B-B14F-4D97-AF65-F5344CB8AC3E}">
        <p14:creationId xmlns:p14="http://schemas.microsoft.com/office/powerpoint/2010/main" val="37222456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07DC7E-BC41-4478-BA30-CBCC3A644F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54155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07DC7E-BC41-4478-BA30-CBCC3A644F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6013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07DC7E-BC41-4478-BA30-CBCC3A644F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05642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07DC7E-BC41-4478-BA30-CBCC3A644F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12013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07DC7E-BC41-4478-BA30-CBCC3A644F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86181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07DC7E-BC41-4478-BA30-CBCC3A644F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22164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07DC7E-BC41-4478-BA30-CBCC3A644F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0124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07DC7E-BC41-4478-BA30-CBCC3A644F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13180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5</a:t>
            </a:fld>
            <a:endParaRPr lang="en-US" dirty="0"/>
          </a:p>
        </p:txBody>
      </p:sp>
    </p:spTree>
    <p:extLst>
      <p:ext uri="{BB962C8B-B14F-4D97-AF65-F5344CB8AC3E}">
        <p14:creationId xmlns:p14="http://schemas.microsoft.com/office/powerpoint/2010/main" val="25426017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52</a:t>
            </a:fld>
            <a:endParaRPr lang="en-US" dirty="0"/>
          </a:p>
        </p:txBody>
      </p:sp>
    </p:spTree>
    <p:extLst>
      <p:ext uri="{BB962C8B-B14F-4D97-AF65-F5344CB8AC3E}">
        <p14:creationId xmlns:p14="http://schemas.microsoft.com/office/powerpoint/2010/main" val="501228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EBB6F72-6AD2-42CF-8F31-68E601FD27B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7/16/2021 12:53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8806E41C-389F-4ADF-B981-828DE29BD1BC}"/>
              </a:ext>
            </a:extLst>
          </p:cNvPr>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5231028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a:xfrm>
            <a:off x="3884613" y="8685213"/>
            <a:ext cx="2971800" cy="457200"/>
          </a:xfrm>
          <a:prstGeom prst="rect">
            <a:avLst/>
          </a:prstGeom>
        </p:spPr>
        <p:txBody>
          <a:bodyPr/>
          <a:lstStyle/>
          <a:p>
            <a:fld id="{B4008EB6-D09E-4580-8CD6-DDB14511944F}"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176407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rtl="0" fontAlgn="base"/>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42821213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38804771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pPr/>
              <a:t>57</a:t>
            </a:fld>
            <a:endParaRPr lang="en-US" dirty="0"/>
          </a:p>
        </p:txBody>
      </p:sp>
    </p:spTree>
    <p:extLst>
      <p:ext uri="{BB962C8B-B14F-4D97-AF65-F5344CB8AC3E}">
        <p14:creationId xmlns:p14="http://schemas.microsoft.com/office/powerpoint/2010/main" val="6512581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pPr/>
              <a:t>58</a:t>
            </a:fld>
            <a:endParaRPr lang="en-US" dirty="0"/>
          </a:p>
        </p:txBody>
      </p:sp>
    </p:spTree>
    <p:extLst>
      <p:ext uri="{BB962C8B-B14F-4D97-AF65-F5344CB8AC3E}">
        <p14:creationId xmlns:p14="http://schemas.microsoft.com/office/powerpoint/2010/main" val="6991815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a:xfrm>
            <a:off x="385763" y="485775"/>
            <a:ext cx="6094412" cy="3429000"/>
          </a:xfrm>
        </p:spPr>
      </p:sp>
      <p:sp>
        <p:nvSpPr>
          <p:cNvPr id="9" name="Notes Placeholder 8"/>
          <p:cNvSpPr>
            <a:spLocks noGrp="1"/>
          </p:cNvSpPr>
          <p:nvPr>
            <p:ph type="body" idx="1"/>
          </p:nvPr>
        </p:nvSpPr>
        <p:spPr/>
        <p:txBody>
          <a:bodyPr/>
          <a:lstStyle/>
          <a:p>
            <a:endParaRPr lang="en-US" dirty="0"/>
          </a:p>
        </p:txBody>
      </p:sp>
      <p:sp>
        <p:nvSpPr>
          <p:cNvPr id="10" name="Slide Number Placeholder 3"/>
          <p:cNvSpPr>
            <a:spLocks noGrp="1"/>
          </p:cNvSpPr>
          <p:nvPr>
            <p:ph type="sldNum" sz="quarter" idx="5"/>
          </p:nvPr>
        </p:nvSpPr>
        <p:spPr>
          <a:xfrm>
            <a:off x="5429249" y="8685213"/>
            <a:ext cx="1427163" cy="458787"/>
          </a:xfrm>
          <a:prstGeom prst="rect">
            <a:avLst/>
          </a:prstGeom>
        </p:spPr>
        <p:txBody>
          <a:bodyPr/>
          <a:lstStyle/>
          <a:p>
            <a:fld id="{675416BA-65F7-274A-AD61-D0FA78F3AA6E}" type="slidenum">
              <a:rPr lang="en-US" smtClean="0">
                <a:solidFill>
                  <a:prstClr val="black"/>
                </a:solidFill>
              </a:rPr>
              <a:pPr/>
              <a:t>59</a:t>
            </a:fld>
            <a:endParaRPr lang="en-US" dirty="0">
              <a:solidFill>
                <a:prstClr val="black"/>
              </a:solidFill>
            </a:endParaRPr>
          </a:p>
        </p:txBody>
      </p:sp>
    </p:spTree>
    <p:extLst>
      <p:ext uri="{BB962C8B-B14F-4D97-AF65-F5344CB8AC3E}">
        <p14:creationId xmlns:p14="http://schemas.microsoft.com/office/powerpoint/2010/main" val="42044750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4188"/>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7431303-7CE2-494C-AE87-4E68EA946351}" type="slidenum">
              <a:rPr lang="en-US" smtClean="0"/>
              <a:pPr/>
              <a:t>62</a:t>
            </a:fld>
            <a:endParaRPr lang="en-US" dirty="0"/>
          </a:p>
        </p:txBody>
      </p:sp>
    </p:spTree>
    <p:extLst>
      <p:ext uri="{BB962C8B-B14F-4D97-AF65-F5344CB8AC3E}">
        <p14:creationId xmlns:p14="http://schemas.microsoft.com/office/powerpoint/2010/main" val="2197911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6</a:t>
            </a:fld>
            <a:endParaRPr lang="en-US" dirty="0"/>
          </a:p>
        </p:txBody>
      </p:sp>
    </p:spTree>
    <p:extLst>
      <p:ext uri="{BB962C8B-B14F-4D97-AF65-F5344CB8AC3E}">
        <p14:creationId xmlns:p14="http://schemas.microsoft.com/office/powerpoint/2010/main" val="467544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03229A9A-3086-444E-B0CC-47B95480AA0D}" type="datetime8">
              <a:rPr lang="en-US" smtClean="0"/>
              <a:t>7/16/2021 12:53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108420639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4188"/>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Light" panose="020B0502040204020203" pitchFamily="34" charset="0"/>
                <a:cs typeface="Segoe UI Light" panose="020B0502040204020203" pitchFamily="34" charset="0"/>
                <a:hlinkClick r:id="rId3"/>
              </a:rPr>
              <a:t>https://docs.microsoft.com/en-us/azure/site-recovery/site-recovery-azure-to-azure-networking-guidance#sample-nsg-configuration</a:t>
            </a:r>
            <a:r>
              <a:rPr lang="en-US" dirty="0">
                <a:latin typeface="Segoe UI Light" panose="020B0502040204020203" pitchFamily="34" charset="0"/>
                <a:cs typeface="Segoe UI Light" panose="020B0502040204020203" pitchFamily="34" charset="0"/>
              </a:rPr>
              <a:t> </a:t>
            </a:r>
          </a:p>
          <a:p>
            <a:endParaRPr lang="en-IN" dirty="0"/>
          </a:p>
        </p:txBody>
      </p:sp>
      <p:sp>
        <p:nvSpPr>
          <p:cNvPr id="4" name="Slide Number Placeholder 3"/>
          <p:cNvSpPr>
            <a:spLocks noGrp="1"/>
          </p:cNvSpPr>
          <p:nvPr>
            <p:ph type="sldNum" sz="quarter" idx="10"/>
          </p:nvPr>
        </p:nvSpPr>
        <p:spPr/>
        <p:txBody>
          <a:bodyPr/>
          <a:lstStyle/>
          <a:p>
            <a:fld id="{E7431303-7CE2-494C-AE87-4E68EA946351}" type="slidenum">
              <a:rPr lang="en-US" smtClean="0"/>
              <a:pPr/>
              <a:t>64</a:t>
            </a:fld>
            <a:endParaRPr lang="en-US" dirty="0"/>
          </a:p>
        </p:txBody>
      </p:sp>
    </p:spTree>
    <p:extLst>
      <p:ext uri="{BB962C8B-B14F-4D97-AF65-F5344CB8AC3E}">
        <p14:creationId xmlns:p14="http://schemas.microsoft.com/office/powerpoint/2010/main" val="7894672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63E62E8F-1DA9-4739-B729-97AB4EFA26B1}" type="slidenum">
              <a:rPr lang="en-US" smtClean="0"/>
              <a:pPr>
                <a:defRPr/>
              </a:pPr>
              <a:t>65</a:t>
            </a:fld>
            <a:endParaRPr lang="en-US" dirty="0"/>
          </a:p>
        </p:txBody>
      </p:sp>
    </p:spTree>
    <p:extLst>
      <p:ext uri="{BB962C8B-B14F-4D97-AF65-F5344CB8AC3E}">
        <p14:creationId xmlns:p14="http://schemas.microsoft.com/office/powerpoint/2010/main" val="39422635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63E62E8F-1DA9-4739-B729-97AB4EFA26B1}" type="slidenum">
              <a:rPr lang="en-US" smtClean="0"/>
              <a:pPr>
                <a:defRPr/>
              </a:pPr>
              <a:t>66</a:t>
            </a:fld>
            <a:endParaRPr lang="en-US" dirty="0"/>
          </a:p>
        </p:txBody>
      </p:sp>
    </p:spTree>
    <p:extLst>
      <p:ext uri="{BB962C8B-B14F-4D97-AF65-F5344CB8AC3E}">
        <p14:creationId xmlns:p14="http://schemas.microsoft.com/office/powerpoint/2010/main" val="15642894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63E62E8F-1DA9-4739-B729-97AB4EFA26B1}" type="slidenum">
              <a:rPr lang="en-US" smtClean="0"/>
              <a:pPr>
                <a:defRPr/>
              </a:pPr>
              <a:t>67</a:t>
            </a:fld>
            <a:endParaRPr lang="en-US" dirty="0"/>
          </a:p>
        </p:txBody>
      </p:sp>
    </p:spTree>
    <p:extLst>
      <p:ext uri="{BB962C8B-B14F-4D97-AF65-F5344CB8AC3E}">
        <p14:creationId xmlns:p14="http://schemas.microsoft.com/office/powerpoint/2010/main" val="19463156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63E62E8F-1DA9-4739-B729-97AB4EFA26B1}" type="slidenum">
              <a:rPr lang="en-US" smtClean="0"/>
              <a:pPr>
                <a:defRPr/>
              </a:pPr>
              <a:t>68</a:t>
            </a:fld>
            <a:endParaRPr lang="en-US" dirty="0"/>
          </a:p>
        </p:txBody>
      </p:sp>
    </p:spTree>
    <p:extLst>
      <p:ext uri="{BB962C8B-B14F-4D97-AF65-F5344CB8AC3E}">
        <p14:creationId xmlns:p14="http://schemas.microsoft.com/office/powerpoint/2010/main" val="11643142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E26CDB51-5348-45FD-A9F5-5CA27F446FF1}" type="datetime8">
              <a:rPr lang="en-US" smtClean="0"/>
              <a:t>7/16/2021 12:53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115750665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233E9E48-ACC8-49D1-BFF0-032E86BF8F11}" type="datetime8">
              <a:rPr lang="en-US" smtClean="0"/>
              <a:t>7/16/2021 12:53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37390971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7394930-EEE4-4740-88A2-25FD6B3EE3B7}" type="datetime8">
              <a:rPr lang="en-US" smtClean="0"/>
              <a:t>7/16/2021 12:53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356266926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885D2175-1A62-4EC1-9DB2-E9601804126F}" type="datetime8">
              <a:rPr lang="en-US" smtClean="0"/>
              <a:t>7/16/2021 12:53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2690640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8</a:t>
            </a:fld>
            <a:endParaRPr lang="en-US" dirty="0"/>
          </a:p>
        </p:txBody>
      </p:sp>
    </p:spTree>
    <p:extLst>
      <p:ext uri="{BB962C8B-B14F-4D97-AF65-F5344CB8AC3E}">
        <p14:creationId xmlns:p14="http://schemas.microsoft.com/office/powerpoint/2010/main" val="192419090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487838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 - https://docs.microsoft.com/en-us/learn/browse/</a:t>
            </a:r>
          </a:p>
        </p:txBody>
      </p:sp>
      <p:sp>
        <p:nvSpPr>
          <p:cNvPr id="4" name="Slide Number Placeholder 3"/>
          <p:cNvSpPr>
            <a:spLocks noGrp="1"/>
          </p:cNvSpPr>
          <p:nvPr>
            <p:ph type="sldNum" sz="quarter" idx="5"/>
          </p:nvPr>
        </p:nvSpPr>
        <p:spPr/>
        <p:txBody>
          <a:bodyPr/>
          <a:lstStyle/>
          <a:p>
            <a:fld id="{8507DC7E-BC41-4478-BA30-CBCC3A644F0A}" type="slidenum">
              <a:rPr lang="en-US" smtClean="0"/>
              <a:t>74</a:t>
            </a:fld>
            <a:endParaRPr lang="en-US"/>
          </a:p>
        </p:txBody>
      </p:sp>
    </p:spTree>
    <p:extLst>
      <p:ext uri="{BB962C8B-B14F-4D97-AF65-F5344CB8AC3E}">
        <p14:creationId xmlns:p14="http://schemas.microsoft.com/office/powerpoint/2010/main" val="15277039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75</a:t>
            </a:fld>
            <a:endParaRPr lang="en-US" dirty="0"/>
          </a:p>
        </p:txBody>
      </p:sp>
    </p:spTree>
    <p:extLst>
      <p:ext uri="{BB962C8B-B14F-4D97-AF65-F5344CB8AC3E}">
        <p14:creationId xmlns:p14="http://schemas.microsoft.com/office/powerpoint/2010/main" val="987940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VM Requirements - https://docs.microsoft.com/en-us/azure/site-recovery/vmware-physical-azure-support-matrix#replicated-machines</a:t>
            </a:r>
          </a:p>
          <a:p>
            <a:r>
              <a:rPr lang="en-US" dirty="0"/>
              <a:t>Azure Storage - https://docs.microsoft.com/en-us/azure/site-recovery/vmware-physical-azure-support-matrix#azure-storage</a:t>
            </a:r>
          </a:p>
          <a:p>
            <a:endParaRPr lang="en-US" dirty="0"/>
          </a:p>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9</a:t>
            </a:fld>
            <a:endParaRPr lang="en-US" dirty="0"/>
          </a:p>
        </p:txBody>
      </p:sp>
    </p:spTree>
    <p:extLst>
      <p:ext uri="{BB962C8B-B14F-4D97-AF65-F5344CB8AC3E}">
        <p14:creationId xmlns:p14="http://schemas.microsoft.com/office/powerpoint/2010/main" val="1551145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07DC7E-BC41-4478-BA30-CBCC3A644F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05151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4">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endParaRPr lang="en-US"/>
          </a:p>
        </p:txBody>
      </p:sp>
      <p:pic>
        <p:nvPicPr>
          <p:cNvPr id="11" name="Picture 10" descr="Microsoft Azure logo">
            <a:extLst>
              <a:ext uri="{FF2B5EF4-FFF2-40B4-BE49-F238E27FC236}">
                <a16:creationId xmlns:a16="http://schemas.microsoft.com/office/drawing/2014/main" id="{AFDC29EE-BDE7-4363-B0FC-728521A3666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54169" y="439311"/>
            <a:ext cx="1335673" cy="188593"/>
          </a:xfrm>
          <a:prstGeom prst="rect">
            <a:avLst/>
          </a:prstGeom>
        </p:spPr>
      </p:pic>
      <p:sp>
        <p:nvSpPr>
          <p:cNvPr id="3" name="Footer Placeholder 1">
            <a:extLst>
              <a:ext uri="{FF2B5EF4-FFF2-40B4-BE49-F238E27FC236}">
                <a16:creationId xmlns:a16="http://schemas.microsoft.com/office/drawing/2014/main" id="{676B1136-40B5-4D57-ADEC-62ECA64AC685}"/>
              </a:ext>
            </a:extLst>
          </p:cNvPr>
          <p:cNvSpPr txBox="1">
            <a:spLocks/>
          </p:cNvSpPr>
          <p:nvPr userDrawn="1"/>
        </p:nvSpPr>
        <p:spPr>
          <a:xfrm>
            <a:off x="8946915" y="6455230"/>
            <a:ext cx="3245085" cy="135796"/>
          </a:xfrm>
          <a:prstGeom prst="rect">
            <a:avLst/>
          </a:prstGeom>
        </p:spPr>
        <p:txBody>
          <a:bodyPr vert="horz" wrap="square"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882" dirty="0"/>
              <a:t>© Copyright Microsoft Corporation. All rights reserved.</a:t>
            </a:r>
          </a:p>
        </p:txBody>
      </p:sp>
    </p:spTree>
    <p:extLst>
      <p:ext uri="{BB962C8B-B14F-4D97-AF65-F5344CB8AC3E}">
        <p14:creationId xmlns:p14="http://schemas.microsoft.com/office/powerpoint/2010/main" val="66163099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3_Titl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3227821"/>
            <a:ext cx="2457386" cy="402359"/>
          </a:xfrm>
          <a:prstGeom prst="rect">
            <a:avLst/>
          </a:prstGeom>
        </p:spPr>
        <p:txBody>
          <a:bodyPr wrap="square" lIns="0" tIns="0" rIns="0" bIns="0" anchor="ctr">
            <a:spAutoFit/>
          </a:bodyPr>
          <a:lstStyle>
            <a:lvl1pPr>
              <a:lnSpc>
                <a:spcPts val="3137"/>
              </a:lnSpc>
              <a:defRPr sz="2745" strike="noStrike">
                <a:solidFill>
                  <a:schemeClr val="bg1"/>
                </a:solidFill>
              </a:defRPr>
            </a:lvl1pPr>
          </a:lstStyle>
          <a:p>
            <a:r>
              <a:rPr lang="en-US"/>
              <a:t>Title</a:t>
            </a:r>
          </a:p>
        </p:txBody>
      </p:sp>
      <p:sp>
        <p:nvSpPr>
          <p:cNvPr id="3" name="Footer Placeholder 1">
            <a:extLst>
              <a:ext uri="{FF2B5EF4-FFF2-40B4-BE49-F238E27FC236}">
                <a16:creationId xmlns:a16="http://schemas.microsoft.com/office/drawing/2014/main" id="{43F30B39-D760-4B18-A167-D47C32BD5B77}"/>
              </a:ext>
            </a:extLst>
          </p:cNvPr>
          <p:cNvSpPr txBox="1">
            <a:spLocks/>
          </p:cNvSpPr>
          <p:nvPr userDrawn="1"/>
        </p:nvSpPr>
        <p:spPr>
          <a:xfrm>
            <a:off x="8946915" y="6455230"/>
            <a:ext cx="3245085" cy="135796"/>
          </a:xfrm>
          <a:prstGeom prst="rect">
            <a:avLst/>
          </a:prstGeom>
        </p:spPr>
        <p:txBody>
          <a:bodyPr vert="horz" wrap="square"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882" dirty="0"/>
              <a:t>© Copyright Microsoft Corporation. All rights reserved.</a:t>
            </a:r>
          </a:p>
        </p:txBody>
      </p:sp>
    </p:spTree>
    <p:extLst>
      <p:ext uri="{BB962C8B-B14F-4D97-AF65-F5344CB8AC3E}">
        <p14:creationId xmlns:p14="http://schemas.microsoft.com/office/powerpoint/2010/main" val="100288091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divide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FDE817-4581-481C-9C54-D23C2F82ACA3}"/>
              </a:ext>
            </a:extLst>
          </p:cNvPr>
          <p:cNvSpPr>
            <a:spLocks noGrp="1"/>
          </p:cNvSpPr>
          <p:nvPr>
            <p:ph type="title" hasCustomPrompt="1"/>
          </p:nvPr>
        </p:nvSpPr>
        <p:spPr>
          <a:xfrm>
            <a:off x="585217" y="3179701"/>
            <a:ext cx="8892608" cy="498598"/>
          </a:xfrm>
          <a:noFill/>
        </p:spPr>
        <p:txBody>
          <a:bodyPr wrap="square" lIns="0" tIns="0" rIns="0" bIns="0" anchor="ctr"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3" name="Footer Placeholder 1">
            <a:extLst>
              <a:ext uri="{FF2B5EF4-FFF2-40B4-BE49-F238E27FC236}">
                <a16:creationId xmlns:a16="http://schemas.microsoft.com/office/drawing/2014/main" id="{1DFB148E-6FF9-4D4C-B7D0-28ACD9A6EB3A}"/>
              </a:ext>
            </a:extLst>
          </p:cNvPr>
          <p:cNvSpPr txBox="1">
            <a:spLocks/>
          </p:cNvSpPr>
          <p:nvPr userDrawn="1"/>
        </p:nvSpPr>
        <p:spPr>
          <a:xfrm>
            <a:off x="8946915" y="6455230"/>
            <a:ext cx="3245085" cy="135796"/>
          </a:xfrm>
          <a:prstGeom prst="rect">
            <a:avLst/>
          </a:prstGeom>
        </p:spPr>
        <p:txBody>
          <a:bodyPr vert="horz" wrap="square"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882" dirty="0"/>
              <a:t>© Copyright Microsoft Corporation. All rights reserved.</a:t>
            </a:r>
          </a:p>
        </p:txBody>
      </p:sp>
    </p:spTree>
    <p:extLst>
      <p:ext uri="{BB962C8B-B14F-4D97-AF65-F5344CB8AC3E}">
        <p14:creationId xmlns:p14="http://schemas.microsoft.com/office/powerpoint/2010/main" val="342179423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a:xfrm>
            <a:off x="588263" y="457201"/>
            <a:ext cx="11018520" cy="430887"/>
          </a:xfrm>
        </p:spPr>
        <p:txBody>
          <a:bodyPr/>
          <a:lstStyle>
            <a:lvl1pPr>
              <a:defRPr sz="2800"/>
            </a:lvl1pPr>
          </a:lstStyle>
          <a:p>
            <a:r>
              <a:rPr lang="en-US" dirty="0"/>
              <a:t>Click to add title</a:t>
            </a:r>
          </a:p>
        </p:txBody>
      </p:sp>
      <p:sp>
        <p:nvSpPr>
          <p:cNvPr id="4" name="Footer Placeholder 1">
            <a:extLst>
              <a:ext uri="{FF2B5EF4-FFF2-40B4-BE49-F238E27FC236}">
                <a16:creationId xmlns:a16="http://schemas.microsoft.com/office/drawing/2014/main" id="{B6A0F857-20A5-4142-9470-53BD602C3621}"/>
              </a:ext>
            </a:extLst>
          </p:cNvPr>
          <p:cNvSpPr txBox="1">
            <a:spLocks/>
          </p:cNvSpPr>
          <p:nvPr userDrawn="1"/>
        </p:nvSpPr>
        <p:spPr>
          <a:xfrm>
            <a:off x="8946915" y="6455230"/>
            <a:ext cx="3245085" cy="135796"/>
          </a:xfrm>
          <a:prstGeom prst="rect">
            <a:avLst/>
          </a:prstGeom>
        </p:spPr>
        <p:txBody>
          <a:bodyPr vert="horz" wrap="square"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882" dirty="0"/>
              <a:t>© Copyright Microsoft Corporation. All rights reserved.</a:t>
            </a:r>
          </a:p>
        </p:txBody>
      </p:sp>
    </p:spTree>
    <p:extLst>
      <p:ext uri="{BB962C8B-B14F-4D97-AF65-F5344CB8AC3E}">
        <p14:creationId xmlns:p14="http://schemas.microsoft.com/office/powerpoint/2010/main" val="172917439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3" name="Footer Placeholder 1">
            <a:extLst>
              <a:ext uri="{FF2B5EF4-FFF2-40B4-BE49-F238E27FC236}">
                <a16:creationId xmlns:a16="http://schemas.microsoft.com/office/drawing/2014/main" id="{CD77772E-3AB0-4455-B755-937D00C1D0F5}"/>
              </a:ext>
            </a:extLst>
          </p:cNvPr>
          <p:cNvSpPr txBox="1">
            <a:spLocks/>
          </p:cNvSpPr>
          <p:nvPr userDrawn="1"/>
        </p:nvSpPr>
        <p:spPr>
          <a:xfrm>
            <a:off x="8946915" y="6455230"/>
            <a:ext cx="3245085" cy="135796"/>
          </a:xfrm>
          <a:prstGeom prst="rect">
            <a:avLst/>
          </a:prstGeom>
        </p:spPr>
        <p:txBody>
          <a:bodyPr vert="horz" wrap="square"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882" dirty="0"/>
              <a:t>© Copyright Microsoft Corporation. All rights reserved.</a:t>
            </a:r>
          </a:p>
        </p:txBody>
      </p:sp>
    </p:spTree>
    <p:extLst>
      <p:ext uri="{BB962C8B-B14F-4D97-AF65-F5344CB8AC3E}">
        <p14:creationId xmlns:p14="http://schemas.microsoft.com/office/powerpoint/2010/main" val="123904140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1722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34976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solidFill>
                <a:prstClr val="black">
                  <a:tint val="75000"/>
                </a:prstClr>
              </a:solidFill>
            </a:endParaRPr>
          </a:p>
        </p:txBody>
      </p:sp>
      <p:sp>
        <p:nvSpPr>
          <p:cNvPr id="7" name="Text Placeholder 6"/>
          <p:cNvSpPr>
            <a:spLocks noGrp="1"/>
          </p:cNvSpPr>
          <p:nvPr>
            <p:ph type="body" sz="quarter" idx="13"/>
          </p:nvPr>
        </p:nvSpPr>
        <p:spPr>
          <a:xfrm>
            <a:off x="402336" y="1143000"/>
            <a:ext cx="11173968" cy="4956048"/>
          </a:xfrm>
        </p:spPr>
        <p:txBody>
          <a:bodyPr/>
          <a:lstStyle>
            <a:lvl1pPr>
              <a:lnSpc>
                <a:spcPct val="120000"/>
              </a:lnSpc>
              <a:spcBef>
                <a:spcPts val="0"/>
              </a:spcBef>
              <a:spcAft>
                <a:spcPts val="300"/>
              </a:spcAft>
              <a:defRPr sz="2000"/>
            </a:lvl1pPr>
            <a:lvl2pPr>
              <a:lnSpc>
                <a:spcPct val="120000"/>
              </a:lnSpc>
              <a:spcBef>
                <a:spcPts val="0"/>
              </a:spcBef>
              <a:spcAft>
                <a:spcPts val="300"/>
              </a:spcAft>
              <a:buSzPct val="90000"/>
              <a:defRPr sz="1800"/>
            </a:lvl2pPr>
            <a:lvl3pPr>
              <a:lnSpc>
                <a:spcPct val="120000"/>
              </a:lnSpc>
              <a:spcBef>
                <a:spcPts val="0"/>
              </a:spcBef>
              <a:spcAft>
                <a:spcPts val="300"/>
              </a:spcAft>
              <a:defRPr sz="1600"/>
            </a:lvl3pPr>
            <a:lvl4pPr>
              <a:lnSpc>
                <a:spcPct val="120000"/>
              </a:lnSpc>
              <a:spcBef>
                <a:spcPts val="0"/>
              </a:spcBef>
              <a:spcAft>
                <a:spcPts val="300"/>
              </a:spcAft>
              <a:defRPr sz="1600"/>
            </a:lvl4pPr>
            <a:lvl5pPr>
              <a:lnSpc>
                <a:spcPct val="120000"/>
              </a:lnSpc>
              <a:spcBef>
                <a:spcPts val="0"/>
              </a:spcBef>
              <a:spcAft>
                <a:spcPts val="3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1">
            <a:extLst>
              <a:ext uri="{FF2B5EF4-FFF2-40B4-BE49-F238E27FC236}">
                <a16:creationId xmlns:a16="http://schemas.microsoft.com/office/drawing/2014/main" id="{53B81E9E-CBB4-4AC1-A8D7-FB095EA147CC}"/>
              </a:ext>
            </a:extLst>
          </p:cNvPr>
          <p:cNvSpPr txBox="1">
            <a:spLocks/>
          </p:cNvSpPr>
          <p:nvPr userDrawn="1"/>
        </p:nvSpPr>
        <p:spPr>
          <a:xfrm>
            <a:off x="1085062" y="6420452"/>
            <a:ext cx="3245085" cy="135796"/>
          </a:xfrm>
          <a:prstGeom prst="rect">
            <a:avLst/>
          </a:prstGeom>
        </p:spPr>
        <p:txBody>
          <a:bodyPr vert="horz" wrap="square"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882" dirty="0"/>
              <a:t>© Copyright Microsoft Corporation. All rights reserved.</a:t>
            </a:r>
          </a:p>
        </p:txBody>
      </p:sp>
    </p:spTree>
    <p:extLst>
      <p:ext uri="{BB962C8B-B14F-4D97-AF65-F5344CB8AC3E}">
        <p14:creationId xmlns:p14="http://schemas.microsoft.com/office/powerpoint/2010/main" val="1613818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wo lined title_General content_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1752" y="321630"/>
            <a:ext cx="11274552" cy="1089730"/>
          </a:xfrm>
        </p:spPr>
        <p:txBody>
          <a:bodyPr>
            <a:noAutofit/>
          </a:bodyPr>
          <a:lstStyle>
            <a:lvl1pPr>
              <a:lnSpc>
                <a:spcPct val="100000"/>
              </a:lnSpc>
              <a:defRPr sz="3200"/>
            </a:lvl1pPr>
          </a:lstStyle>
          <a:p>
            <a:r>
              <a:rPr lang="en-US" dirty="0"/>
              <a:t>Click to edit Master title style Click to edit Master title style Click to edit Master title style  </a:t>
            </a:r>
          </a:p>
        </p:txBody>
      </p:sp>
      <p:sp>
        <p:nvSpPr>
          <p:cNvPr id="3" name="Date Placeholder 2"/>
          <p:cNvSpPr>
            <a:spLocks noGrp="1"/>
          </p:cNvSpPr>
          <p:nvPr>
            <p:ph type="dt" sz="half" idx="10"/>
          </p:nvPr>
        </p:nvSpPr>
        <p:spPr/>
        <p:txBody>
          <a:bodyPr/>
          <a:lstStyle/>
          <a:p>
            <a:pPr defTabSz="914400">
              <a:defRPr/>
            </a:pPr>
            <a:endParaRPr lang="en-US" dirty="0">
              <a:solidFill>
                <a:prstClr val="black">
                  <a:tint val="75000"/>
                </a:prstClr>
              </a:solidFill>
            </a:endParaRPr>
          </a:p>
        </p:txBody>
      </p:sp>
      <p:sp>
        <p:nvSpPr>
          <p:cNvPr id="5" name="Slide Number Placeholder 4"/>
          <p:cNvSpPr>
            <a:spLocks noGrp="1"/>
          </p:cNvSpPr>
          <p:nvPr>
            <p:ph type="sldNum" sz="quarter" idx="12"/>
          </p:nvPr>
        </p:nvSpPr>
        <p:spPr>
          <a:xfrm>
            <a:off x="8850630" y="6356350"/>
            <a:ext cx="2743200" cy="365125"/>
          </a:xfrm>
        </p:spPr>
        <p:txBody>
          <a:bodyPr/>
          <a:lstStyle/>
          <a:p>
            <a:pPr defTabSz="914400">
              <a:defRPr/>
            </a:pPr>
            <a:fld id="{AFFF257A-30C5-4AFB-911B-BE4CEEA1EA82}" type="slidenum">
              <a:rPr lang="en-US" smtClean="0">
                <a:solidFill>
                  <a:prstClr val="black">
                    <a:tint val="75000"/>
                  </a:prstClr>
                </a:solidFill>
              </a:rPr>
              <a:pPr defTabSz="914400">
                <a:defRPr/>
              </a:pPr>
              <a:t>‹#›</a:t>
            </a:fld>
            <a:endParaRPr lang="en-US" dirty="0">
              <a:solidFill>
                <a:prstClr val="black">
                  <a:tint val="75000"/>
                </a:prstClr>
              </a:solidFill>
            </a:endParaRPr>
          </a:p>
        </p:txBody>
      </p:sp>
      <p:sp>
        <p:nvSpPr>
          <p:cNvPr id="7" name="Text Placeholder 6"/>
          <p:cNvSpPr>
            <a:spLocks noGrp="1"/>
          </p:cNvSpPr>
          <p:nvPr>
            <p:ph type="body" sz="quarter" idx="13"/>
          </p:nvPr>
        </p:nvSpPr>
        <p:spPr>
          <a:xfrm>
            <a:off x="402336" y="1590262"/>
            <a:ext cx="11173968" cy="4508786"/>
          </a:xfrm>
        </p:spPr>
        <p:txBody>
          <a:bodyPr/>
          <a:lstStyle>
            <a:lvl1pPr>
              <a:lnSpc>
                <a:spcPct val="120000"/>
              </a:lnSpc>
              <a:spcBef>
                <a:spcPts val="0"/>
              </a:spcBef>
              <a:spcAft>
                <a:spcPts val="300"/>
              </a:spcAft>
              <a:defRPr sz="2000"/>
            </a:lvl1pPr>
            <a:lvl2pPr>
              <a:lnSpc>
                <a:spcPct val="120000"/>
              </a:lnSpc>
              <a:spcBef>
                <a:spcPts val="0"/>
              </a:spcBef>
              <a:buSzPct val="90000"/>
              <a:defRPr sz="1800"/>
            </a:lvl2pPr>
            <a:lvl3pPr>
              <a:lnSpc>
                <a:spcPct val="120000"/>
              </a:lnSpc>
              <a:spcBef>
                <a:spcPts val="0"/>
              </a:spcBef>
              <a:defRPr sz="1600"/>
            </a:lvl3pPr>
            <a:lvl4pPr>
              <a:lnSpc>
                <a:spcPct val="120000"/>
              </a:lnSpc>
              <a:spcBef>
                <a:spcPts val="0"/>
              </a:spcBef>
              <a:defRPr/>
            </a:lvl4pPr>
            <a:lvl5pPr>
              <a:lnSpc>
                <a:spcPct val="120000"/>
              </a:lnSpc>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1000" dirty="0">
                <a:latin typeface="Segoe UI" panose="020B0502040204020203" pitchFamily="34" charset="0"/>
                <a:cs typeface="Segoe UI" panose="020B0502040204020203" pitchFamily="34" charset="0"/>
              </a:rPr>
              <a:t>Microsoft Confidential</a:t>
            </a:r>
          </a:p>
        </p:txBody>
      </p:sp>
      <p:sp>
        <p:nvSpPr>
          <p:cNvPr id="4" name="Footer Placeholder 1">
            <a:extLst>
              <a:ext uri="{FF2B5EF4-FFF2-40B4-BE49-F238E27FC236}">
                <a16:creationId xmlns:a16="http://schemas.microsoft.com/office/drawing/2014/main" id="{DA5E4DA7-D132-4530-9B98-EF548921D618}"/>
              </a:ext>
            </a:extLst>
          </p:cNvPr>
          <p:cNvSpPr txBox="1">
            <a:spLocks/>
          </p:cNvSpPr>
          <p:nvPr userDrawn="1"/>
        </p:nvSpPr>
        <p:spPr>
          <a:xfrm>
            <a:off x="926037" y="6421076"/>
            <a:ext cx="3245085" cy="135796"/>
          </a:xfrm>
          <a:prstGeom prst="rect">
            <a:avLst/>
          </a:prstGeom>
        </p:spPr>
        <p:txBody>
          <a:bodyPr vert="horz" wrap="square"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882" dirty="0"/>
              <a:t>© Copyright Microsoft Corporation. All rights reserved.</a:t>
            </a:r>
          </a:p>
        </p:txBody>
      </p:sp>
    </p:spTree>
    <p:extLst>
      <p:ext uri="{BB962C8B-B14F-4D97-AF65-F5344CB8AC3E}">
        <p14:creationId xmlns:p14="http://schemas.microsoft.com/office/powerpoint/2010/main" val="2200846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sp>
        <p:nvSpPr>
          <p:cNvPr id="3" name="Footer Placeholder 1">
            <a:extLst>
              <a:ext uri="{FF2B5EF4-FFF2-40B4-BE49-F238E27FC236}">
                <a16:creationId xmlns:a16="http://schemas.microsoft.com/office/drawing/2014/main" id="{46641197-B274-4E56-BE58-2DEDC77C2AF6}"/>
              </a:ext>
            </a:extLst>
          </p:cNvPr>
          <p:cNvSpPr txBox="1">
            <a:spLocks/>
          </p:cNvSpPr>
          <p:nvPr userDrawn="1"/>
        </p:nvSpPr>
        <p:spPr>
          <a:xfrm>
            <a:off x="8946915" y="6455230"/>
            <a:ext cx="3245085" cy="135796"/>
          </a:xfrm>
          <a:prstGeom prst="rect">
            <a:avLst/>
          </a:prstGeom>
        </p:spPr>
        <p:txBody>
          <a:bodyPr vert="horz" wrap="square"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882" dirty="0"/>
              <a:t>© Copyright Microsoft Corporation. All rights reserved.</a:t>
            </a:r>
          </a:p>
        </p:txBody>
      </p:sp>
    </p:spTree>
    <p:extLst>
      <p:ext uri="{BB962C8B-B14F-4D97-AF65-F5344CB8AC3E}">
        <p14:creationId xmlns:p14="http://schemas.microsoft.com/office/powerpoint/2010/main" val="2434053989"/>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7" r:id="rId5"/>
    <p:sldLayoutId id="2147483759" r:id="rId6"/>
    <p:sldLayoutId id="2147483761" r:id="rId7"/>
    <p:sldLayoutId id="2147483762" r:id="rId8"/>
    <p:sldLayoutId id="2147483763" r:id="rId9"/>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7.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docs.microsoft.com/en-us/azure/migrate/migrate-support-matrix-vmware#agentless-migration-port-requirements" TargetMode="External"/><Relationship Id="rId3" Type="http://schemas.openxmlformats.org/officeDocument/2006/relationships/hyperlink" Target="https://docs.microsoft.com/en-us/azure/migrate/migrate-support-matrix-vmware#agentless-migration-vmware-server-requirements" TargetMode="External"/><Relationship Id="rId7" Type="http://schemas.openxmlformats.org/officeDocument/2006/relationships/hyperlink" Target="https://docs.microsoft.com/en-us/azure/migrate/migrate-support-matrix-vmware#agentless-migration-url-access-requirements"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hyperlink" Target="https://docs.microsoft.com/en-us/azure/migrate/migrate-support-matrix-vmware#agentless-migration-appliance-requirements" TargetMode="External"/><Relationship Id="rId5" Type="http://schemas.openxmlformats.org/officeDocument/2006/relationships/hyperlink" Target="https://docs.microsoft.com/en-us/azure/migrate/migrate-support-matrix-vmware#agentless-migration-vmware-vm-requirements" TargetMode="External"/><Relationship Id="rId4" Type="http://schemas.openxmlformats.org/officeDocument/2006/relationships/hyperlink" Target="https://docs.microsoft.com/en-us/azure/migrate/migrate-support-matrix-vmware#agentless-migration-vcenter-server-permission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microsoft.com/office/2007/relationships/hdphoto" Target="../media/hdphoto4.wdp"/></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wmf"/><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svg"/><Relationship Id="rId10" Type="http://schemas.openxmlformats.org/officeDocument/2006/relationships/image" Target="../media/image12.sv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sv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microsoft.com/office/2007/relationships/hdphoto" Target="../media/hdphoto6.wdp"/></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microsoft.com/office/2007/relationships/hdphoto" Target="../media/hdphoto7.wdp"/></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microsoft.com/office/2007/relationships/hdphoto" Target="../media/hdphoto8.wdp"/></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microsoft.com/office/2007/relationships/hdphoto" Target="../media/hdphoto9.wdp"/></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microsoft.com/office/2007/relationships/hdphoto" Target="../media/hdphoto10.wdp"/></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microsoft.com/office/2007/relationships/hdphoto" Target="../media/hdphoto11.wdp"/></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microsoft.com/office/2007/relationships/hdphoto" Target="../media/hdphoto12.wdp"/></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microsoft.com/office/2007/relationships/hdphoto" Target="../media/hdphoto13.wdp"/></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microsoft.com/office/2007/relationships/hdphoto" Target="../media/hdphoto14.wdp"/></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0.svg"/></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microsoft.com/office/2007/relationships/hdphoto" Target="../media/hdphoto15.wdp"/></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microsoft.com/office/2007/relationships/hdphoto" Target="../media/hdphoto16.wdp"/></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microsoft.com/office/2007/relationships/hdphoto" Target="../media/hdphoto4.wdp"/></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microsoft.com/office/2007/relationships/hdphoto" Target="../media/hdphoto5.wdp"/></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microsoft.com/office/2007/relationships/hdphoto" Target="../media/hdphoto7.wdp"/></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microsoft.com/office/2007/relationships/hdphoto" Target="../media/hdphoto8.wdp"/></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microsoft.com/office/2007/relationships/hdphoto" Target="../media/hdphoto9.wdp"/></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microsoft.com/office/2007/relationships/hdphoto" Target="../media/hdphoto10.wdp"/></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microsoft.com/office/2007/relationships/hdphoto" Target="../media/hdphoto11.wdp"/></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5.xml"/><Relationship Id="rId4" Type="http://schemas.microsoft.com/office/2007/relationships/hdphoto" Target="../media/hdphoto12.wdp"/></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microsoft.com/office/2007/relationships/hdphoto" Target="../media/hdphoto13.wdp"/></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14.sv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5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12.sv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704CF6A-EDE4-3945-86E3-F2046FE39782}"/>
              </a:ext>
            </a:extLst>
          </p:cNvPr>
          <p:cNvSpPr>
            <a:spLocks noGrp="1"/>
          </p:cNvSpPr>
          <p:nvPr>
            <p:ph type="title"/>
          </p:nvPr>
        </p:nvSpPr>
        <p:spPr/>
        <p:txBody>
          <a:bodyPr/>
          <a:lstStyle/>
          <a:p>
            <a:r>
              <a:rPr lang="en-US" sz="4400" b="1" dirty="0"/>
              <a:t>AZ-303: Microsoft Azure Architect Technologies</a:t>
            </a:r>
          </a:p>
        </p:txBody>
      </p:sp>
    </p:spTree>
    <p:extLst>
      <p:ext uri="{BB962C8B-B14F-4D97-AF65-F5344CB8AC3E}">
        <p14:creationId xmlns:p14="http://schemas.microsoft.com/office/powerpoint/2010/main" val="363223488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78E83-29C3-4003-932B-E025676A6563}"/>
              </a:ext>
            </a:extLst>
          </p:cNvPr>
          <p:cNvSpPr>
            <a:spLocks noGrp="1"/>
          </p:cNvSpPr>
          <p:nvPr>
            <p:ph type="title"/>
          </p:nvPr>
        </p:nvSpPr>
        <p:spPr/>
        <p:txBody>
          <a:bodyPr/>
          <a:lstStyle/>
          <a:p>
            <a:r>
              <a:rPr lang="en-US" dirty="0"/>
              <a:t>Instructor Notes</a:t>
            </a:r>
          </a:p>
        </p:txBody>
      </p:sp>
      <p:sp>
        <p:nvSpPr>
          <p:cNvPr id="3" name="Text Placeholder 2">
            <a:extLst>
              <a:ext uri="{FF2B5EF4-FFF2-40B4-BE49-F238E27FC236}">
                <a16:creationId xmlns:a16="http://schemas.microsoft.com/office/drawing/2014/main" id="{CB063214-3035-4C1F-BE26-22A55881A966}"/>
              </a:ext>
            </a:extLst>
          </p:cNvPr>
          <p:cNvSpPr>
            <a:spLocks noGrp="1"/>
          </p:cNvSpPr>
          <p:nvPr>
            <p:ph type="body" sz="quarter" idx="10"/>
          </p:nvPr>
        </p:nvSpPr>
        <p:spPr>
          <a:xfrm>
            <a:off x="584200" y="1435497"/>
            <a:ext cx="11018520" cy="1625060"/>
          </a:xfrm>
        </p:spPr>
        <p:txBody>
          <a:bodyPr/>
          <a:lstStyle/>
          <a:p>
            <a:r>
              <a:rPr lang="en-US" sz="3600" dirty="0"/>
              <a:t>Slides 13 – 64 can be demonstrated directly from the Azure Portal</a:t>
            </a:r>
          </a:p>
          <a:p>
            <a:endParaRPr lang="en-US" dirty="0"/>
          </a:p>
        </p:txBody>
      </p:sp>
      <p:pic>
        <p:nvPicPr>
          <p:cNvPr id="4" name="Picture 3">
            <a:extLst>
              <a:ext uri="{FF2B5EF4-FFF2-40B4-BE49-F238E27FC236}">
                <a16:creationId xmlns:a16="http://schemas.microsoft.com/office/drawing/2014/main" id="{A650101A-90D3-4257-8F6A-B4EC45423E8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6266688"/>
            <a:ext cx="12192000" cy="591312"/>
          </a:xfrm>
          <a:prstGeom prst="rect">
            <a:avLst/>
          </a:prstGeom>
        </p:spPr>
      </p:pic>
      <p:sp>
        <p:nvSpPr>
          <p:cNvPr id="5" name="Rectangle 4">
            <a:extLst>
              <a:ext uri="{FF2B5EF4-FFF2-40B4-BE49-F238E27FC236}">
                <a16:creationId xmlns:a16="http://schemas.microsoft.com/office/drawing/2014/main" id="{437F77AE-ABD8-45E9-8771-6CF9B69DA9C2}"/>
              </a:ext>
            </a:extLst>
          </p:cNvPr>
          <p:cNvSpPr/>
          <p:nvPr/>
        </p:nvSpPr>
        <p:spPr>
          <a:xfrm>
            <a:off x="10952558" y="6211669"/>
            <a:ext cx="1239442"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1A1A1A"/>
                </a:solidFill>
                <a:effectLst/>
                <a:uLnTx/>
                <a:uFillTx/>
                <a:latin typeface="Segoe UI"/>
                <a:ea typeface="+mn-ea"/>
                <a:cs typeface="+mn-cs"/>
              </a:rPr>
              <a:t>Next:</a:t>
            </a:r>
          </a:p>
        </p:txBody>
      </p:sp>
    </p:spTree>
    <p:extLst>
      <p:ext uri="{BB962C8B-B14F-4D97-AF65-F5344CB8AC3E}">
        <p14:creationId xmlns:p14="http://schemas.microsoft.com/office/powerpoint/2010/main" val="31616869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85217" y="3179701"/>
            <a:ext cx="8892608" cy="498598"/>
          </a:xfrm>
        </p:spPr>
        <p:txBody>
          <a:bodyPr/>
          <a:lstStyle/>
          <a:p>
            <a:r>
              <a:rPr lang="en-US" dirty="0"/>
              <a:t>Lesson 02:  VMware  Agentless Migration</a:t>
            </a:r>
          </a:p>
        </p:txBody>
      </p:sp>
      <p:pic>
        <p:nvPicPr>
          <p:cNvPr id="2" name="Graphic 1">
            <a:extLst>
              <a:ext uri="{FF2B5EF4-FFF2-40B4-BE49-F238E27FC236}">
                <a16:creationId xmlns:a16="http://schemas.microsoft.com/office/drawing/2014/main" id="{0AEAB0FC-94FD-4F94-A8F5-9AC08004A51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91274" y="2781098"/>
            <a:ext cx="1295804" cy="1295804"/>
          </a:xfrm>
          <a:prstGeom prst="rect">
            <a:avLst/>
          </a:prstGeom>
        </p:spPr>
      </p:pic>
    </p:spTree>
    <p:extLst>
      <p:ext uri="{BB962C8B-B14F-4D97-AF65-F5344CB8AC3E}">
        <p14:creationId xmlns:p14="http://schemas.microsoft.com/office/powerpoint/2010/main" val="136493594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F075E2-008C-487E-9EB8-0BAA347A5C0C}"/>
              </a:ext>
            </a:extLst>
          </p:cNvPr>
          <p:cNvSpPr>
            <a:spLocks noGrp="1"/>
          </p:cNvSpPr>
          <p:nvPr>
            <p:ph type="title"/>
          </p:nvPr>
        </p:nvSpPr>
        <p:spPr>
          <a:xfrm>
            <a:off x="455996" y="2633912"/>
            <a:ext cx="2412564" cy="1590179"/>
          </a:xfrm>
        </p:spPr>
        <p:txBody>
          <a:bodyPr/>
          <a:lstStyle/>
          <a:p>
            <a:r>
              <a:rPr lang="en-US" dirty="0"/>
              <a:t>VMware Agentless Migration</a:t>
            </a:r>
            <a:br>
              <a:rPr lang="en-US" dirty="0"/>
            </a:br>
            <a:r>
              <a:rPr lang="en-US" dirty="0"/>
              <a:t>Overview</a:t>
            </a:r>
          </a:p>
        </p:txBody>
      </p:sp>
      <p:sp>
        <p:nvSpPr>
          <p:cNvPr id="4" name="TextBox 3">
            <a:extLst>
              <a:ext uri="{FF2B5EF4-FFF2-40B4-BE49-F238E27FC236}">
                <a16:creationId xmlns:a16="http://schemas.microsoft.com/office/drawing/2014/main" id="{FC4C1558-95F6-47E5-B2CC-71FCC1DCBEFC}"/>
              </a:ext>
            </a:extLst>
          </p:cNvPr>
          <p:cNvSpPr txBox="1"/>
          <p:nvPr/>
        </p:nvSpPr>
        <p:spPr>
          <a:xfrm>
            <a:off x="3504705" y="404972"/>
            <a:ext cx="6675723" cy="5726274"/>
          </a:xfrm>
          <a:prstGeom prst="rect">
            <a:avLst/>
          </a:prstGeom>
          <a:noFill/>
        </p:spPr>
        <p:txBody>
          <a:bodyPr wrap="none" lIns="179285" tIns="143428" rIns="179285" bIns="143428" rtlCol="0">
            <a:spAutoFit/>
          </a:bodyPr>
          <a:lstStyle/>
          <a:p>
            <a:pPr marL="336145" indent="-336145">
              <a:lnSpc>
                <a:spcPct val="150000"/>
              </a:lnSpc>
              <a:spcAft>
                <a:spcPts val="588"/>
              </a:spcAft>
              <a:buFont typeface="Arial" panose="020B0604020202020204" pitchFamily="34" charset="0"/>
              <a:buChar char="•"/>
            </a:pPr>
            <a:r>
              <a:rPr lang="en-US" sz="2353" dirty="0">
                <a:gradFill>
                  <a:gsLst>
                    <a:gs pos="2917">
                      <a:schemeClr val="tx1"/>
                    </a:gs>
                    <a:gs pos="30000">
                      <a:schemeClr val="tx1"/>
                    </a:gs>
                  </a:gsLst>
                  <a:lin ang="5400000" scaled="0"/>
                </a:gradFill>
              </a:rPr>
              <a:t>Prepare for Agentless VMware Migration</a:t>
            </a:r>
          </a:p>
          <a:p>
            <a:pPr marL="336145" indent="-336145">
              <a:lnSpc>
                <a:spcPct val="150000"/>
              </a:lnSpc>
              <a:spcAft>
                <a:spcPts val="588"/>
              </a:spcAft>
              <a:buFont typeface="Arial" panose="020B0604020202020204" pitchFamily="34" charset="0"/>
              <a:buChar char="•"/>
            </a:pPr>
            <a:r>
              <a:rPr lang="en-US" sz="2353" dirty="0">
                <a:gradFill>
                  <a:gsLst>
                    <a:gs pos="2917">
                      <a:schemeClr val="tx1"/>
                    </a:gs>
                    <a:gs pos="30000">
                      <a:schemeClr val="tx1"/>
                    </a:gs>
                  </a:gsLst>
                  <a:lin ang="5400000" scaled="0"/>
                </a:gradFill>
              </a:rPr>
              <a:t>Add the Azure Migrate Server Migration Tool</a:t>
            </a:r>
          </a:p>
          <a:p>
            <a:pPr marL="336145" indent="-336145">
              <a:lnSpc>
                <a:spcPct val="150000"/>
              </a:lnSpc>
              <a:spcAft>
                <a:spcPts val="588"/>
              </a:spcAft>
              <a:buFont typeface="Arial" panose="020B0604020202020204" pitchFamily="34" charset="0"/>
              <a:buChar char="•"/>
            </a:pPr>
            <a:r>
              <a:rPr lang="en-US" sz="2353" dirty="0">
                <a:gradFill>
                  <a:gsLst>
                    <a:gs pos="2917">
                      <a:schemeClr val="tx1"/>
                    </a:gs>
                    <a:gs pos="30000">
                      <a:schemeClr val="tx1"/>
                    </a:gs>
                  </a:gsLst>
                  <a:lin ang="5400000" scaled="0"/>
                </a:gradFill>
              </a:rPr>
              <a:t>Prepare VMs for Migration</a:t>
            </a:r>
          </a:p>
          <a:p>
            <a:pPr marL="336145" indent="-336145">
              <a:lnSpc>
                <a:spcPct val="150000"/>
              </a:lnSpc>
              <a:spcAft>
                <a:spcPts val="588"/>
              </a:spcAft>
              <a:buFont typeface="Arial" panose="020B0604020202020204" pitchFamily="34" charset="0"/>
              <a:buChar char="•"/>
            </a:pPr>
            <a:r>
              <a:rPr lang="en-US" sz="2353" dirty="0">
                <a:gradFill>
                  <a:gsLst>
                    <a:gs pos="2917">
                      <a:schemeClr val="tx1"/>
                    </a:gs>
                    <a:gs pos="30000">
                      <a:schemeClr val="tx1"/>
                    </a:gs>
                  </a:gsLst>
                  <a:lin ang="5400000" scaled="0"/>
                </a:gradFill>
              </a:rPr>
              <a:t>Replicate VMs</a:t>
            </a:r>
          </a:p>
          <a:p>
            <a:pPr marL="336145" indent="-336145">
              <a:lnSpc>
                <a:spcPct val="150000"/>
              </a:lnSpc>
              <a:spcAft>
                <a:spcPts val="588"/>
              </a:spcAft>
              <a:buFont typeface="Arial" panose="020B0604020202020204" pitchFamily="34" charset="0"/>
              <a:buChar char="•"/>
            </a:pPr>
            <a:r>
              <a:rPr lang="en-US" sz="2353" dirty="0">
                <a:gradFill>
                  <a:gsLst>
                    <a:gs pos="2917">
                      <a:schemeClr val="tx1"/>
                    </a:gs>
                    <a:gs pos="30000">
                      <a:schemeClr val="tx1"/>
                    </a:gs>
                  </a:gsLst>
                  <a:lin ang="5400000" scaled="0"/>
                </a:gradFill>
              </a:rPr>
              <a:t>Target, Compute, and Disk Settings</a:t>
            </a:r>
          </a:p>
          <a:p>
            <a:pPr marL="336145" indent="-336145">
              <a:lnSpc>
                <a:spcPct val="150000"/>
              </a:lnSpc>
              <a:spcAft>
                <a:spcPts val="588"/>
              </a:spcAft>
              <a:buFont typeface="Arial" panose="020B0604020202020204" pitchFamily="34" charset="0"/>
              <a:buChar char="•"/>
            </a:pPr>
            <a:r>
              <a:rPr lang="en-US" sz="2353" dirty="0">
                <a:gradFill>
                  <a:gsLst>
                    <a:gs pos="2917">
                      <a:schemeClr val="tx1"/>
                    </a:gs>
                    <a:gs pos="30000">
                      <a:schemeClr val="tx1"/>
                    </a:gs>
                  </a:gsLst>
                  <a:lin ang="5400000" scaled="0"/>
                </a:gradFill>
              </a:rPr>
              <a:t>Tracking and Monitoring Replication</a:t>
            </a:r>
          </a:p>
          <a:p>
            <a:pPr marL="336145" indent="-336145">
              <a:lnSpc>
                <a:spcPct val="150000"/>
              </a:lnSpc>
              <a:spcAft>
                <a:spcPts val="588"/>
              </a:spcAft>
              <a:buFont typeface="Arial" panose="020B0604020202020204" pitchFamily="34" charset="0"/>
              <a:buChar char="•"/>
            </a:pPr>
            <a:r>
              <a:rPr lang="en-US" sz="2353" dirty="0">
                <a:gradFill>
                  <a:gsLst>
                    <a:gs pos="2917">
                      <a:schemeClr val="tx1"/>
                    </a:gs>
                    <a:gs pos="30000">
                      <a:schemeClr val="tx1"/>
                    </a:gs>
                  </a:gsLst>
                  <a:lin ang="5400000" scaled="0"/>
                </a:gradFill>
              </a:rPr>
              <a:t>Provisioning For the First Time</a:t>
            </a:r>
          </a:p>
          <a:p>
            <a:pPr marL="336145" indent="-336145">
              <a:lnSpc>
                <a:spcPct val="150000"/>
              </a:lnSpc>
              <a:spcAft>
                <a:spcPts val="588"/>
              </a:spcAft>
              <a:buFont typeface="Arial" panose="020B0604020202020204" pitchFamily="34" charset="0"/>
              <a:buChar char="•"/>
            </a:pPr>
            <a:r>
              <a:rPr lang="en-US" sz="2353" dirty="0">
                <a:gradFill>
                  <a:gsLst>
                    <a:gs pos="2917">
                      <a:schemeClr val="tx1"/>
                    </a:gs>
                    <a:gs pos="30000">
                      <a:schemeClr val="tx1"/>
                    </a:gs>
                  </a:gsLst>
                  <a:lin ang="5400000" scaled="0"/>
                </a:gradFill>
              </a:rPr>
              <a:t>Testing the Migration</a:t>
            </a:r>
          </a:p>
          <a:p>
            <a:pPr marL="336145" indent="-336145">
              <a:lnSpc>
                <a:spcPct val="150000"/>
              </a:lnSpc>
              <a:spcAft>
                <a:spcPts val="588"/>
              </a:spcAft>
              <a:buFont typeface="Arial" panose="020B0604020202020204" pitchFamily="34" charset="0"/>
              <a:buChar char="•"/>
            </a:pPr>
            <a:r>
              <a:rPr lang="en-US" sz="2353" dirty="0">
                <a:gradFill>
                  <a:gsLst>
                    <a:gs pos="2917">
                      <a:schemeClr val="tx1"/>
                    </a:gs>
                    <a:gs pos="30000">
                      <a:schemeClr val="tx1"/>
                    </a:gs>
                  </a:gsLst>
                  <a:lin ang="5400000" scaled="0"/>
                </a:gradFill>
              </a:rPr>
              <a:t>Migrating Virtual Machines</a:t>
            </a:r>
          </a:p>
        </p:txBody>
      </p:sp>
    </p:spTree>
    <p:extLst>
      <p:ext uri="{BB962C8B-B14F-4D97-AF65-F5344CB8AC3E}">
        <p14:creationId xmlns:p14="http://schemas.microsoft.com/office/powerpoint/2010/main" val="59804925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13071-0EF7-4D9F-ACE4-70088A197C72}"/>
              </a:ext>
            </a:extLst>
          </p:cNvPr>
          <p:cNvSpPr>
            <a:spLocks noGrp="1"/>
          </p:cNvSpPr>
          <p:nvPr>
            <p:ph type="title"/>
          </p:nvPr>
        </p:nvSpPr>
        <p:spPr>
          <a:xfrm>
            <a:off x="588263" y="457201"/>
            <a:ext cx="11018520" cy="430887"/>
          </a:xfrm>
        </p:spPr>
        <p:txBody>
          <a:bodyPr/>
          <a:lstStyle/>
          <a:p>
            <a:r>
              <a:rPr lang="en-US" dirty="0"/>
              <a:t>Prepare for Agentless VMware Migration</a:t>
            </a:r>
          </a:p>
        </p:txBody>
      </p:sp>
      <p:sp>
        <p:nvSpPr>
          <p:cNvPr id="3" name="Text Placeholder 2">
            <a:extLst>
              <a:ext uri="{FF2B5EF4-FFF2-40B4-BE49-F238E27FC236}">
                <a16:creationId xmlns:a16="http://schemas.microsoft.com/office/drawing/2014/main" id="{BDA80F2C-9652-47A1-A2C5-7F1C0C0B13B5}"/>
              </a:ext>
            </a:extLst>
          </p:cNvPr>
          <p:cNvSpPr>
            <a:spLocks noGrp="1"/>
          </p:cNvSpPr>
          <p:nvPr>
            <p:ph type="body" sz="quarter" idx="4294967295"/>
          </p:nvPr>
        </p:nvSpPr>
        <p:spPr>
          <a:xfrm>
            <a:off x="586581" y="1445986"/>
            <a:ext cx="11018838" cy="4462568"/>
          </a:xfrm>
          <a:solidFill>
            <a:schemeClr val="bg1">
              <a:lumMod val="95000"/>
            </a:schemeClr>
          </a:solidFill>
        </p:spPr>
        <p:txBody>
          <a:bodyPr/>
          <a:lstStyle/>
          <a:p>
            <a:pPr marL="342900" indent="-342900">
              <a:lnSpc>
                <a:spcPct val="150000"/>
              </a:lnSpc>
              <a:buFont typeface="Arial" panose="020B0604020202020204" pitchFamily="34" charset="0"/>
              <a:buChar char="•"/>
            </a:pPr>
            <a:r>
              <a:rPr lang="en-US" dirty="0">
                <a:latin typeface="+mn-lt"/>
                <a:cs typeface="Segoe UI Light" panose="020B0502040204020203" pitchFamily="34" charset="0"/>
                <a:hlinkClick r:id="rId3"/>
              </a:rPr>
              <a:t>Review</a:t>
            </a:r>
            <a:r>
              <a:rPr lang="en-US" dirty="0">
                <a:latin typeface="+mn-lt"/>
                <a:cs typeface="Segoe UI Light" panose="020B0502040204020203" pitchFamily="34" charset="0"/>
              </a:rPr>
              <a:t> VMware server requirements for agentless migration.</a:t>
            </a:r>
          </a:p>
          <a:p>
            <a:pPr marL="342900" indent="-342900">
              <a:lnSpc>
                <a:spcPct val="150000"/>
              </a:lnSpc>
              <a:buFont typeface="Arial" panose="020B0604020202020204" pitchFamily="34" charset="0"/>
              <a:buChar char="•"/>
            </a:pPr>
            <a:r>
              <a:rPr lang="en-US" dirty="0">
                <a:latin typeface="+mn-lt"/>
                <a:cs typeface="Segoe UI Light" panose="020B0502040204020203" pitchFamily="34" charset="0"/>
              </a:rPr>
              <a:t>Set up an account to access the vCenter Server with the </a:t>
            </a:r>
            <a:r>
              <a:rPr lang="en-US" dirty="0">
                <a:latin typeface="+mn-lt"/>
                <a:cs typeface="Segoe UI Light" panose="020B0502040204020203" pitchFamily="34" charset="0"/>
                <a:hlinkClick r:id="rId4"/>
              </a:rPr>
              <a:t>required permissions</a:t>
            </a:r>
            <a:r>
              <a:rPr lang="en-US" dirty="0">
                <a:latin typeface="+mn-lt"/>
                <a:cs typeface="Segoe UI Light" panose="020B0502040204020203" pitchFamily="34" charset="0"/>
              </a:rPr>
              <a:t> for agentless migration.</a:t>
            </a:r>
          </a:p>
          <a:p>
            <a:pPr marL="342900" indent="-342900">
              <a:lnSpc>
                <a:spcPct val="150000"/>
              </a:lnSpc>
              <a:buFont typeface="Arial" panose="020B0604020202020204" pitchFamily="34" charset="0"/>
              <a:buChar char="•"/>
            </a:pPr>
            <a:r>
              <a:rPr lang="en-US" dirty="0">
                <a:latin typeface="+mn-lt"/>
                <a:cs typeface="Segoe UI Light" panose="020B0502040204020203" pitchFamily="34" charset="0"/>
                <a:hlinkClick r:id="rId5"/>
              </a:rPr>
              <a:t>Note</a:t>
            </a:r>
            <a:r>
              <a:rPr lang="en-US" dirty="0">
                <a:latin typeface="+mn-lt"/>
                <a:cs typeface="Segoe UI Light" panose="020B0502040204020203" pitchFamily="34" charset="0"/>
              </a:rPr>
              <a:t> the requirements for VMware VMs that you want to migrate to Azure using agentless migration.</a:t>
            </a:r>
          </a:p>
          <a:p>
            <a:pPr marL="342900" indent="-342900">
              <a:lnSpc>
                <a:spcPct val="150000"/>
              </a:lnSpc>
              <a:buFont typeface="Arial" panose="020B0604020202020204" pitchFamily="34" charset="0"/>
              <a:buChar char="•"/>
            </a:pPr>
            <a:r>
              <a:rPr lang="en-US" dirty="0">
                <a:latin typeface="+mn-lt"/>
                <a:cs typeface="Segoe UI Light" panose="020B0502040204020203" pitchFamily="34" charset="0"/>
                <a:hlinkClick r:id="rId6"/>
              </a:rPr>
              <a:t>Review</a:t>
            </a:r>
            <a:r>
              <a:rPr lang="en-US" dirty="0">
                <a:latin typeface="+mn-lt"/>
                <a:cs typeface="Segoe UI Light" panose="020B0502040204020203" pitchFamily="34" charset="0"/>
              </a:rPr>
              <a:t> appliance requirements for agentless migration.</a:t>
            </a:r>
          </a:p>
          <a:p>
            <a:pPr marL="342900" indent="-342900">
              <a:lnSpc>
                <a:spcPct val="150000"/>
              </a:lnSpc>
              <a:buFont typeface="Arial" panose="020B0604020202020204" pitchFamily="34" charset="0"/>
              <a:buChar char="•"/>
            </a:pPr>
            <a:r>
              <a:rPr lang="en-US" dirty="0">
                <a:latin typeface="+mn-lt"/>
                <a:cs typeface="Segoe UI Light" panose="020B0502040204020203" pitchFamily="34" charset="0"/>
              </a:rPr>
              <a:t>Note appliance </a:t>
            </a:r>
            <a:r>
              <a:rPr lang="en-US" dirty="0">
                <a:latin typeface="+mn-lt"/>
                <a:cs typeface="Segoe UI Light" panose="020B0502040204020203" pitchFamily="34" charset="0"/>
                <a:hlinkClick r:id="rId7"/>
              </a:rPr>
              <a:t>URL access</a:t>
            </a:r>
            <a:r>
              <a:rPr lang="en-US" dirty="0">
                <a:latin typeface="+mn-lt"/>
                <a:cs typeface="Segoe UI Light" panose="020B0502040204020203" pitchFamily="34" charset="0"/>
              </a:rPr>
              <a:t> and </a:t>
            </a:r>
            <a:r>
              <a:rPr lang="en-US" dirty="0">
                <a:latin typeface="+mn-lt"/>
                <a:cs typeface="Segoe UI Light" panose="020B0502040204020203" pitchFamily="34" charset="0"/>
                <a:hlinkClick r:id="rId8"/>
              </a:rPr>
              <a:t>port access</a:t>
            </a:r>
            <a:r>
              <a:rPr lang="en-US" dirty="0">
                <a:latin typeface="+mn-lt"/>
                <a:cs typeface="Segoe UI Light" panose="020B0502040204020203" pitchFamily="34" charset="0"/>
              </a:rPr>
              <a:t> requirements for agentless migration.</a:t>
            </a:r>
          </a:p>
          <a:p>
            <a:pPr marL="342900" indent="-342900">
              <a:lnSpc>
                <a:spcPct val="150000"/>
              </a:lnSpc>
              <a:buFont typeface="Arial" panose="020B0604020202020204" pitchFamily="34" charset="0"/>
              <a:buChar char="•"/>
            </a:pPr>
            <a:endParaRPr lang="en-US" dirty="0">
              <a:latin typeface="+mn-lt"/>
              <a:cs typeface="Segoe UI Light" panose="020B0502040204020203" pitchFamily="34" charset="0"/>
            </a:endParaRPr>
          </a:p>
        </p:txBody>
      </p:sp>
    </p:spTree>
    <p:extLst>
      <p:ext uri="{BB962C8B-B14F-4D97-AF65-F5344CB8AC3E}">
        <p14:creationId xmlns:p14="http://schemas.microsoft.com/office/powerpoint/2010/main" val="99247653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C1113-A6CE-4C75-BD15-EEE04C229818}"/>
              </a:ext>
            </a:extLst>
          </p:cNvPr>
          <p:cNvSpPr>
            <a:spLocks noGrp="1"/>
          </p:cNvSpPr>
          <p:nvPr>
            <p:ph type="title"/>
          </p:nvPr>
        </p:nvSpPr>
        <p:spPr>
          <a:xfrm>
            <a:off x="588263" y="457201"/>
            <a:ext cx="11018520" cy="430887"/>
          </a:xfrm>
        </p:spPr>
        <p:txBody>
          <a:bodyPr/>
          <a:lstStyle/>
          <a:p>
            <a:r>
              <a:rPr lang="en-US" dirty="0"/>
              <a:t>Add the Azure Migrate Server Migration Tool (1 of 3)</a:t>
            </a:r>
          </a:p>
        </p:txBody>
      </p:sp>
      <p:sp>
        <p:nvSpPr>
          <p:cNvPr id="3" name="Text Placeholder 2">
            <a:extLst>
              <a:ext uri="{FF2B5EF4-FFF2-40B4-BE49-F238E27FC236}">
                <a16:creationId xmlns:a16="http://schemas.microsoft.com/office/drawing/2014/main" id="{21EDFA46-FC2B-49C4-A3EF-CFE30C595FC0}"/>
              </a:ext>
            </a:extLst>
          </p:cNvPr>
          <p:cNvSpPr>
            <a:spLocks noGrp="1"/>
          </p:cNvSpPr>
          <p:nvPr>
            <p:ph type="body" sz="quarter" idx="4294967295"/>
          </p:nvPr>
        </p:nvSpPr>
        <p:spPr>
          <a:xfrm>
            <a:off x="707571" y="4724609"/>
            <a:ext cx="11018838" cy="1203599"/>
          </a:xfrm>
        </p:spPr>
        <p:txBody>
          <a:bodyPr/>
          <a:lstStyle/>
          <a:p>
            <a:pPr marL="342900" indent="-342900">
              <a:lnSpc>
                <a:spcPct val="150000"/>
              </a:lnSpc>
              <a:buFont typeface="Arial" panose="020B0604020202020204" pitchFamily="34" charset="0"/>
              <a:buChar char="•"/>
            </a:pPr>
            <a:r>
              <a:rPr lang="en-US" dirty="0">
                <a:latin typeface="+mn-lt"/>
                <a:cs typeface="Segoe UI Light" panose="020B0502040204020203" pitchFamily="34" charset="0"/>
              </a:rPr>
              <a:t>In the Azure Migrate project, click </a:t>
            </a:r>
            <a:r>
              <a:rPr lang="en-US" b="1" dirty="0">
                <a:latin typeface="+mn-lt"/>
                <a:cs typeface="Segoe UI Light" panose="020B0502040204020203" pitchFamily="34" charset="0"/>
              </a:rPr>
              <a:t>Overview.</a:t>
            </a:r>
          </a:p>
          <a:p>
            <a:pPr marL="342900" indent="-342900">
              <a:lnSpc>
                <a:spcPct val="150000"/>
              </a:lnSpc>
              <a:buFont typeface="Arial" panose="020B0604020202020204" pitchFamily="34" charset="0"/>
              <a:buChar char="•"/>
            </a:pPr>
            <a:r>
              <a:rPr lang="en-US" dirty="0">
                <a:latin typeface="+mn-lt"/>
                <a:cs typeface="Segoe UI Light" panose="020B0502040204020203" pitchFamily="34" charset="0"/>
              </a:rPr>
              <a:t>In </a:t>
            </a:r>
            <a:r>
              <a:rPr lang="en-US" b="1" dirty="0">
                <a:latin typeface="+mn-lt"/>
                <a:cs typeface="Segoe UI Light" panose="020B0502040204020203" pitchFamily="34" charset="0"/>
              </a:rPr>
              <a:t>Discover, assess, and migration servers</a:t>
            </a:r>
            <a:r>
              <a:rPr lang="en-US" dirty="0">
                <a:latin typeface="+mn-lt"/>
                <a:cs typeface="Segoe UI Light" panose="020B0502040204020203" pitchFamily="34" charset="0"/>
              </a:rPr>
              <a:t>, click </a:t>
            </a:r>
            <a:r>
              <a:rPr lang="en-US" b="1" dirty="0">
                <a:latin typeface="+mn-lt"/>
                <a:cs typeface="Segoe UI Light" panose="020B0502040204020203" pitchFamily="34" charset="0"/>
              </a:rPr>
              <a:t>Assess and migrate servers</a:t>
            </a:r>
            <a:r>
              <a:rPr lang="en-US" dirty="0">
                <a:latin typeface="+mn-lt"/>
                <a:cs typeface="Segoe UI Light" panose="020B0502040204020203" pitchFamily="34" charset="0"/>
              </a:rPr>
              <a:t>.</a:t>
            </a:r>
          </a:p>
        </p:txBody>
      </p:sp>
      <p:pic>
        <p:nvPicPr>
          <p:cNvPr id="4" name="Picture 3" descr="Screenshot of the Get started blade of an Azure Migrate project. The Discover, assess and migrate servers option is highlighted with a red border.">
            <a:extLst>
              <a:ext uri="{FF2B5EF4-FFF2-40B4-BE49-F238E27FC236}">
                <a16:creationId xmlns:a16="http://schemas.microsoft.com/office/drawing/2014/main" id="{BD69267A-2246-46DF-A34C-027D5D704BF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1763007" y="1260761"/>
            <a:ext cx="8095238" cy="3352381"/>
          </a:xfrm>
          <a:prstGeom prst="rect">
            <a:avLst/>
          </a:prstGeom>
          <a:ln w="3175">
            <a:solidFill>
              <a:schemeClr val="tx1"/>
            </a:solidFill>
          </a:ln>
        </p:spPr>
      </p:pic>
      <p:sp>
        <p:nvSpPr>
          <p:cNvPr id="7" name="Rectangle 6">
            <a:extLst>
              <a:ext uri="{FF2B5EF4-FFF2-40B4-BE49-F238E27FC236}">
                <a16:creationId xmlns:a16="http://schemas.microsoft.com/office/drawing/2014/main" id="{5078E8EB-7394-430D-8867-3F59C8E2A686}"/>
              </a:ext>
              <a:ext uri="{C183D7F6-B498-43B3-948B-1728B52AA6E4}">
                <adec:decorative xmlns:adec="http://schemas.microsoft.com/office/drawing/2017/decorative" val="1"/>
              </a:ext>
            </a:extLst>
          </p:cNvPr>
          <p:cNvSpPr/>
          <p:nvPr/>
        </p:nvSpPr>
        <p:spPr bwMode="auto">
          <a:xfrm>
            <a:off x="588963" y="1149297"/>
            <a:ext cx="10801848" cy="3575311"/>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6711239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89DC8-0C8B-426D-A241-85AB65087B62}"/>
              </a:ext>
            </a:extLst>
          </p:cNvPr>
          <p:cNvSpPr>
            <a:spLocks noGrp="1"/>
          </p:cNvSpPr>
          <p:nvPr>
            <p:ph type="title"/>
          </p:nvPr>
        </p:nvSpPr>
        <p:spPr/>
        <p:txBody>
          <a:bodyPr/>
          <a:lstStyle/>
          <a:p>
            <a:r>
              <a:rPr lang="en-US" dirty="0"/>
              <a:t>Add the Azure Migrate Server Migration Tool (2 of 3)</a:t>
            </a:r>
          </a:p>
        </p:txBody>
      </p:sp>
      <p:sp>
        <p:nvSpPr>
          <p:cNvPr id="6" name="Text Placeholder 2">
            <a:extLst>
              <a:ext uri="{FF2B5EF4-FFF2-40B4-BE49-F238E27FC236}">
                <a16:creationId xmlns:a16="http://schemas.microsoft.com/office/drawing/2014/main" id="{089FB654-A278-4BFF-9077-DAFD788F2EC9}"/>
              </a:ext>
            </a:extLst>
          </p:cNvPr>
          <p:cNvSpPr txBox="1">
            <a:spLocks/>
          </p:cNvSpPr>
          <p:nvPr/>
        </p:nvSpPr>
        <p:spPr>
          <a:xfrm>
            <a:off x="588263" y="2225401"/>
            <a:ext cx="3265280" cy="2137593"/>
          </a:xfrm>
          <a:prstGeom prst="rect">
            <a:avLst/>
          </a:prstGeom>
          <a:solidFill>
            <a:schemeClr val="bg1">
              <a:lumMod val="95000"/>
            </a:schemeClr>
          </a:solidFill>
        </p:spPr>
        <p:txBody>
          <a:bodyPr vert="horz" wrap="square" lIns="0" tIns="91440" rIns="146304" bIns="91440" rtlCol="0" anchor="ctr" anchorCtr="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dirty="0">
                <a:latin typeface="+mn-lt"/>
                <a:cs typeface="Segoe UI Light" panose="020B0502040204020203" pitchFamily="34" charset="0"/>
              </a:rPr>
              <a:t>In Migration tools, select </a:t>
            </a:r>
            <a:r>
              <a:rPr lang="en-US" dirty="0">
                <a:cs typeface="Segoe UI Light" panose="020B0502040204020203" pitchFamily="34" charset="0"/>
              </a:rPr>
              <a:t>Click here to add a migration tool </a:t>
            </a:r>
            <a:r>
              <a:rPr lang="en-US" dirty="0">
                <a:latin typeface="+mn-lt"/>
                <a:cs typeface="Segoe UI Light" panose="020B0502040204020203" pitchFamily="34" charset="0"/>
              </a:rPr>
              <a:t>when you are ready to migrate</a:t>
            </a:r>
          </a:p>
        </p:txBody>
      </p:sp>
      <p:pic>
        <p:nvPicPr>
          <p:cNvPr id="4" name="Picture 3" descr="Screenshot of the Assessment tools page with the Click here to add a migration tool when you are ready to migrate link highlighted with a red border.">
            <a:extLst>
              <a:ext uri="{FF2B5EF4-FFF2-40B4-BE49-F238E27FC236}">
                <a16:creationId xmlns:a16="http://schemas.microsoft.com/office/drawing/2014/main" id="{5B56BD4A-1AD2-4FD1-A742-020D6FD62CE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4108927" y="1495400"/>
            <a:ext cx="7666222" cy="4328130"/>
          </a:xfrm>
          <a:prstGeom prst="rect">
            <a:avLst/>
          </a:prstGeom>
          <a:ln w="3175">
            <a:solidFill>
              <a:schemeClr val="tx1"/>
            </a:solidFill>
          </a:ln>
        </p:spPr>
      </p:pic>
      <p:sp>
        <p:nvSpPr>
          <p:cNvPr id="8" name="Rectangle 7">
            <a:extLst>
              <a:ext uri="{FF2B5EF4-FFF2-40B4-BE49-F238E27FC236}">
                <a16:creationId xmlns:a16="http://schemas.microsoft.com/office/drawing/2014/main" id="{0A037609-36D2-4F21-857B-DF23ED1075A1}"/>
              </a:ext>
              <a:ext uri="{C183D7F6-B498-43B3-948B-1728B52AA6E4}">
                <adec:decorative xmlns:adec="http://schemas.microsoft.com/office/drawing/2017/decorative" val="1"/>
              </a:ext>
            </a:extLst>
          </p:cNvPr>
          <p:cNvSpPr/>
          <p:nvPr/>
        </p:nvSpPr>
        <p:spPr bwMode="auto">
          <a:xfrm>
            <a:off x="3971109" y="1136469"/>
            <a:ext cx="8020594" cy="4950822"/>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2669014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7503B-9327-416A-BB8F-0E1D9EB2AC75}"/>
              </a:ext>
            </a:extLst>
          </p:cNvPr>
          <p:cNvSpPr>
            <a:spLocks noGrp="1"/>
          </p:cNvSpPr>
          <p:nvPr>
            <p:ph type="title"/>
          </p:nvPr>
        </p:nvSpPr>
        <p:spPr>
          <a:xfrm>
            <a:off x="588263" y="457201"/>
            <a:ext cx="11018520" cy="430887"/>
          </a:xfrm>
        </p:spPr>
        <p:txBody>
          <a:bodyPr/>
          <a:lstStyle/>
          <a:p>
            <a:r>
              <a:rPr lang="en-US" dirty="0"/>
              <a:t>Add the Azure Migrate Server Migration Tool (3 of 3)</a:t>
            </a:r>
          </a:p>
        </p:txBody>
      </p:sp>
      <p:pic>
        <p:nvPicPr>
          <p:cNvPr id="6" name="Picture 5" descr="Screenshot of the Azure Migrate page to choose the migration tool, with Azure Migrate: Server Migration selected.">
            <a:extLst>
              <a:ext uri="{FF2B5EF4-FFF2-40B4-BE49-F238E27FC236}">
                <a16:creationId xmlns:a16="http://schemas.microsoft.com/office/drawing/2014/main" id="{D870889D-ABBC-4A5E-974A-9BB212757E9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588963" y="1811617"/>
            <a:ext cx="10944889" cy="2110497"/>
          </a:xfrm>
          <a:prstGeom prst="rect">
            <a:avLst/>
          </a:prstGeom>
          <a:ln w="3175">
            <a:solidFill>
              <a:schemeClr val="tx1"/>
            </a:solidFill>
          </a:ln>
        </p:spPr>
      </p:pic>
      <p:sp>
        <p:nvSpPr>
          <p:cNvPr id="5" name="Text Placeholder 2">
            <a:extLst>
              <a:ext uri="{FF2B5EF4-FFF2-40B4-BE49-F238E27FC236}">
                <a16:creationId xmlns:a16="http://schemas.microsoft.com/office/drawing/2014/main" id="{D031E4A9-2B59-4182-9940-3BF98C28A4A7}"/>
              </a:ext>
            </a:extLst>
          </p:cNvPr>
          <p:cNvSpPr txBox="1">
            <a:spLocks/>
          </p:cNvSpPr>
          <p:nvPr/>
        </p:nvSpPr>
        <p:spPr>
          <a:xfrm>
            <a:off x="588962" y="4846319"/>
            <a:ext cx="10944889" cy="888274"/>
          </a:xfrm>
          <a:prstGeom prst="rect">
            <a:avLst/>
          </a:prstGeom>
          <a:solidFill>
            <a:schemeClr val="bg1">
              <a:lumMod val="95000"/>
            </a:schemeClr>
          </a:solidFill>
        </p:spPr>
        <p:txBody>
          <a:bodyPr vert="horz" wrap="square" lIns="0" tIns="91440" rIns="146304" bIns="91440" rtlCol="0" anchor="ctr" anchorCtr="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dirty="0">
                <a:latin typeface="+mn-lt"/>
                <a:cs typeface="Segoe UI Light" panose="020B0502040204020203" pitchFamily="34" charset="0"/>
              </a:rPr>
              <a:t>In the tools list, select </a:t>
            </a:r>
            <a:r>
              <a:rPr lang="en-US" b="1" dirty="0">
                <a:latin typeface="+mn-lt"/>
                <a:cs typeface="Segoe UI Light" panose="020B0502040204020203" pitchFamily="34" charset="0"/>
              </a:rPr>
              <a:t>Azure Migrate: Server Migration &gt; Add tool</a:t>
            </a:r>
          </a:p>
        </p:txBody>
      </p:sp>
      <p:sp>
        <p:nvSpPr>
          <p:cNvPr id="9" name="Rectangle 8">
            <a:extLst>
              <a:ext uri="{FF2B5EF4-FFF2-40B4-BE49-F238E27FC236}">
                <a16:creationId xmlns:a16="http://schemas.microsoft.com/office/drawing/2014/main" id="{CA640F51-5693-4B7E-863A-3F0D1B6C9BC6}"/>
              </a:ext>
              <a:ext uri="{C183D7F6-B498-43B3-948B-1728B52AA6E4}">
                <adec:decorative xmlns:adec="http://schemas.microsoft.com/office/drawing/2017/decorative" val="1"/>
              </a:ext>
            </a:extLst>
          </p:cNvPr>
          <p:cNvSpPr/>
          <p:nvPr/>
        </p:nvSpPr>
        <p:spPr bwMode="auto">
          <a:xfrm>
            <a:off x="444137" y="1136469"/>
            <a:ext cx="11547566" cy="3357154"/>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8825762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08BD6-D378-46AE-8633-A44C91D58ED8}"/>
              </a:ext>
            </a:extLst>
          </p:cNvPr>
          <p:cNvSpPr>
            <a:spLocks noGrp="1"/>
          </p:cNvSpPr>
          <p:nvPr>
            <p:ph type="title"/>
          </p:nvPr>
        </p:nvSpPr>
        <p:spPr>
          <a:xfrm>
            <a:off x="588263" y="457201"/>
            <a:ext cx="11018520" cy="430887"/>
          </a:xfrm>
        </p:spPr>
        <p:txBody>
          <a:bodyPr/>
          <a:lstStyle/>
          <a:p>
            <a:r>
              <a:rPr lang="en-US" dirty="0"/>
              <a:t>Replicate VMs (1 of 4 )</a:t>
            </a:r>
          </a:p>
        </p:txBody>
      </p:sp>
      <p:sp>
        <p:nvSpPr>
          <p:cNvPr id="7" name="Text Placeholder 2">
            <a:extLst>
              <a:ext uri="{FF2B5EF4-FFF2-40B4-BE49-F238E27FC236}">
                <a16:creationId xmlns:a16="http://schemas.microsoft.com/office/drawing/2014/main" id="{E093ACFA-18F8-4F75-BAFB-041E5E9ABFE1}"/>
              </a:ext>
            </a:extLst>
          </p:cNvPr>
          <p:cNvSpPr txBox="1">
            <a:spLocks/>
          </p:cNvSpPr>
          <p:nvPr/>
        </p:nvSpPr>
        <p:spPr>
          <a:xfrm>
            <a:off x="588263" y="2225401"/>
            <a:ext cx="4275582" cy="2137593"/>
          </a:xfrm>
          <a:prstGeom prst="rect">
            <a:avLst/>
          </a:prstGeom>
          <a:solidFill>
            <a:schemeClr val="bg1">
              <a:lumMod val="95000"/>
            </a:schemeClr>
          </a:solidFill>
        </p:spPr>
        <p:txBody>
          <a:bodyPr vert="horz" wrap="square" lIns="0" tIns="91440" rIns="146304" bIns="91440" rtlCol="0" anchor="ctr" anchorCtr="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None/>
            </a:pPr>
            <a:r>
              <a:rPr lang="en-US" dirty="0">
                <a:latin typeface="+mn-lt"/>
                <a:cs typeface="Segoe UI Light" panose="020B0502040204020203" pitchFamily="34" charset="0"/>
              </a:rPr>
              <a:t>In the Azure Migrate project &gt; </a:t>
            </a:r>
            <a:r>
              <a:rPr lang="en-US" b="1" dirty="0">
                <a:latin typeface="+mn-lt"/>
                <a:cs typeface="Segoe UI Light" panose="020B0502040204020203" pitchFamily="34" charset="0"/>
              </a:rPr>
              <a:t>Servers</a:t>
            </a:r>
            <a:r>
              <a:rPr lang="en-US" dirty="0">
                <a:latin typeface="+mn-lt"/>
                <a:cs typeface="Segoe UI Light" panose="020B0502040204020203" pitchFamily="34" charset="0"/>
              </a:rPr>
              <a:t>, </a:t>
            </a:r>
            <a:r>
              <a:rPr lang="en-US" b="1" dirty="0">
                <a:latin typeface="+mn-lt"/>
                <a:cs typeface="Segoe UI Light" panose="020B0502040204020203" pitchFamily="34" charset="0"/>
              </a:rPr>
              <a:t>Azure Migrate: Server Migration</a:t>
            </a:r>
            <a:r>
              <a:rPr lang="en-US" dirty="0">
                <a:latin typeface="+mn-lt"/>
                <a:cs typeface="Segoe UI Light" panose="020B0502040204020203" pitchFamily="34" charset="0"/>
              </a:rPr>
              <a:t>, click </a:t>
            </a:r>
            <a:r>
              <a:rPr lang="en-US" b="1" dirty="0">
                <a:latin typeface="+mn-lt"/>
                <a:cs typeface="Segoe UI Light" panose="020B0502040204020203" pitchFamily="34" charset="0"/>
              </a:rPr>
              <a:t>Replicate</a:t>
            </a:r>
            <a:endParaRPr lang="en-US" dirty="0">
              <a:latin typeface="+mn-lt"/>
              <a:cs typeface="Segoe UI Light" panose="020B0502040204020203" pitchFamily="34" charset="0"/>
            </a:endParaRPr>
          </a:p>
        </p:txBody>
      </p:sp>
      <p:pic>
        <p:nvPicPr>
          <p:cNvPr id="4" name="Picture 3" descr="Screenshot of the Azure Migrate - Servers blade, showing the Assessment Tools and Migration Tools. Under Migration tools, the Replicate is highlighted with a red border. ">
            <a:extLst>
              <a:ext uri="{FF2B5EF4-FFF2-40B4-BE49-F238E27FC236}">
                <a16:creationId xmlns:a16="http://schemas.microsoft.com/office/drawing/2014/main" id="{2C69C898-C94F-4770-8ECD-C8390E1CB8B3}"/>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6657666" y="1501228"/>
            <a:ext cx="4275582" cy="4252960"/>
          </a:xfrm>
          <a:prstGeom prst="rect">
            <a:avLst/>
          </a:prstGeom>
          <a:ln w="3175">
            <a:solidFill>
              <a:schemeClr val="tx1"/>
            </a:solidFill>
          </a:ln>
        </p:spPr>
      </p:pic>
      <p:sp>
        <p:nvSpPr>
          <p:cNvPr id="9" name="Rectangle 8">
            <a:extLst>
              <a:ext uri="{FF2B5EF4-FFF2-40B4-BE49-F238E27FC236}">
                <a16:creationId xmlns:a16="http://schemas.microsoft.com/office/drawing/2014/main" id="{EE7854ED-66DE-4299-974E-71BF73D48B10}"/>
              </a:ext>
              <a:ext uri="{C183D7F6-B498-43B3-948B-1728B52AA6E4}">
                <adec:decorative xmlns:adec="http://schemas.microsoft.com/office/drawing/2017/decorative" val="1"/>
              </a:ext>
            </a:extLst>
          </p:cNvPr>
          <p:cNvSpPr/>
          <p:nvPr/>
        </p:nvSpPr>
        <p:spPr bwMode="auto">
          <a:xfrm>
            <a:off x="5381897" y="1136469"/>
            <a:ext cx="6609806" cy="4950822"/>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2326624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1EBCD-773D-416A-B2C8-1875578241AB}"/>
              </a:ext>
            </a:extLst>
          </p:cNvPr>
          <p:cNvSpPr>
            <a:spLocks noGrp="1"/>
          </p:cNvSpPr>
          <p:nvPr>
            <p:ph type="title"/>
          </p:nvPr>
        </p:nvSpPr>
        <p:spPr/>
        <p:txBody>
          <a:bodyPr/>
          <a:lstStyle/>
          <a:p>
            <a:r>
              <a:rPr lang="en-US" dirty="0"/>
              <a:t>Replicate VMs (2 of  4)</a:t>
            </a:r>
          </a:p>
        </p:txBody>
      </p:sp>
      <p:sp>
        <p:nvSpPr>
          <p:cNvPr id="3" name="Text Placeholder 2">
            <a:extLst>
              <a:ext uri="{FF2B5EF4-FFF2-40B4-BE49-F238E27FC236}">
                <a16:creationId xmlns:a16="http://schemas.microsoft.com/office/drawing/2014/main" id="{C729A747-9769-49C4-8BB3-8B6EB23FEBCC}"/>
              </a:ext>
            </a:extLst>
          </p:cNvPr>
          <p:cNvSpPr>
            <a:spLocks noGrp="1"/>
          </p:cNvSpPr>
          <p:nvPr>
            <p:ph type="body" sz="quarter" idx="4294967295"/>
          </p:nvPr>
        </p:nvSpPr>
        <p:spPr>
          <a:xfrm>
            <a:off x="588263" y="4448750"/>
            <a:ext cx="11018520" cy="1709955"/>
          </a:xfrm>
          <a:solidFill>
            <a:schemeClr val="bg1">
              <a:lumMod val="95000"/>
            </a:schemeClr>
          </a:solidFill>
        </p:spPr>
        <p:txBody>
          <a:bodyPr/>
          <a:lstStyle/>
          <a:p>
            <a:pPr marL="342900" indent="-342900">
              <a:spcAft>
                <a:spcPts val="600"/>
              </a:spcAft>
              <a:buFont typeface="Arial" panose="020B0604020202020204" pitchFamily="34" charset="0"/>
              <a:buChar char="•"/>
            </a:pPr>
            <a:r>
              <a:rPr lang="en-US" dirty="0">
                <a:latin typeface="+mn-lt"/>
                <a:cs typeface="Segoe UI Light" panose="020B0502040204020203" pitchFamily="34" charset="0"/>
              </a:rPr>
              <a:t>In </a:t>
            </a:r>
            <a:r>
              <a:rPr lang="en-US" dirty="0">
                <a:cs typeface="Segoe UI Light" panose="020B0502040204020203" pitchFamily="34" charset="0"/>
              </a:rPr>
              <a:t>R</a:t>
            </a:r>
            <a:r>
              <a:rPr lang="en-US" b="1" dirty="0">
                <a:latin typeface="+mn-lt"/>
                <a:cs typeface="Segoe UI Light" panose="020B0502040204020203" pitchFamily="34" charset="0"/>
              </a:rPr>
              <a:t>eplicate, &gt; Source settings &gt; Are your machines virtualized?</a:t>
            </a:r>
            <a:r>
              <a:rPr lang="en-US" dirty="0">
                <a:latin typeface="+mn-lt"/>
                <a:cs typeface="Segoe UI Light" panose="020B0502040204020203" pitchFamily="34" charset="0"/>
              </a:rPr>
              <a:t>, select Y</a:t>
            </a:r>
            <a:r>
              <a:rPr lang="en-US" b="1" dirty="0">
                <a:latin typeface="+mn-lt"/>
                <a:cs typeface="Segoe UI Light" panose="020B0502040204020203" pitchFamily="34" charset="0"/>
              </a:rPr>
              <a:t>es, with VMware vSphere</a:t>
            </a:r>
            <a:r>
              <a:rPr lang="en-US" dirty="0">
                <a:latin typeface="+mn-lt"/>
                <a:cs typeface="Segoe UI Light" panose="020B0502040204020203" pitchFamily="34" charset="0"/>
              </a:rPr>
              <a:t>.</a:t>
            </a:r>
          </a:p>
          <a:p>
            <a:pPr marL="342900" indent="-342900">
              <a:spcAft>
                <a:spcPts val="600"/>
              </a:spcAft>
              <a:buFont typeface="Arial" panose="020B0604020202020204" pitchFamily="34" charset="0"/>
              <a:buChar char="•"/>
            </a:pPr>
            <a:r>
              <a:rPr lang="en-US" dirty="0">
                <a:latin typeface="+mn-lt"/>
                <a:cs typeface="Segoe UI Light" panose="020B0502040204020203" pitchFamily="34" charset="0"/>
              </a:rPr>
              <a:t>In </a:t>
            </a:r>
            <a:r>
              <a:rPr lang="en-US" b="1" dirty="0">
                <a:latin typeface="+mn-lt"/>
                <a:cs typeface="Segoe UI Light" panose="020B0502040204020203" pitchFamily="34" charset="0"/>
              </a:rPr>
              <a:t>On-premises appliance</a:t>
            </a:r>
            <a:r>
              <a:rPr lang="en-US" dirty="0">
                <a:latin typeface="+mn-lt"/>
                <a:cs typeface="Segoe UI Light" panose="020B0502040204020203" pitchFamily="34" charset="0"/>
              </a:rPr>
              <a:t>, select the name of the Azure Migrate appliance that you set up </a:t>
            </a:r>
            <a:r>
              <a:rPr lang="en-US" b="1" dirty="0">
                <a:latin typeface="+mn-lt"/>
                <a:cs typeface="Segoe UI Light" panose="020B0502040204020203" pitchFamily="34" charset="0"/>
              </a:rPr>
              <a:t>&gt; OK</a:t>
            </a:r>
            <a:r>
              <a:rPr lang="en-US" dirty="0">
                <a:latin typeface="+mn-lt"/>
                <a:cs typeface="Segoe UI Light" panose="020B0502040204020203" pitchFamily="34" charset="0"/>
              </a:rPr>
              <a:t>.</a:t>
            </a:r>
          </a:p>
        </p:txBody>
      </p:sp>
      <p:pic>
        <p:nvPicPr>
          <p:cNvPr id="9" name="Picture 8" descr="Screenshot of the Replicate page. ">
            <a:extLst>
              <a:ext uri="{FF2B5EF4-FFF2-40B4-BE49-F238E27FC236}">
                <a16:creationId xmlns:a16="http://schemas.microsoft.com/office/drawing/2014/main" id="{7BD220E5-0733-4C90-9CD0-391FFF4CB9B4}"/>
              </a:ext>
            </a:extLst>
          </p:cNvPr>
          <p:cNvPicPr>
            <a:picLocks noChangeAspect="1"/>
          </p:cNvPicPr>
          <p:nvPr/>
        </p:nvPicPr>
        <p:blipFill>
          <a:blip r:embed="rId3"/>
          <a:stretch>
            <a:fillRect/>
          </a:stretch>
        </p:blipFill>
        <p:spPr>
          <a:xfrm>
            <a:off x="1617261" y="1316186"/>
            <a:ext cx="8199831" cy="2658086"/>
          </a:xfrm>
          <a:prstGeom prst="rect">
            <a:avLst/>
          </a:prstGeom>
          <a:ln>
            <a:solidFill>
              <a:schemeClr val="tx1"/>
            </a:solidFill>
          </a:ln>
        </p:spPr>
      </p:pic>
      <p:sp>
        <p:nvSpPr>
          <p:cNvPr id="11" name="Rectangle 10">
            <a:extLst>
              <a:ext uri="{FF2B5EF4-FFF2-40B4-BE49-F238E27FC236}">
                <a16:creationId xmlns:a16="http://schemas.microsoft.com/office/drawing/2014/main" id="{F066A82B-51D7-4D40-85A0-CFFD0976163F}"/>
              </a:ext>
              <a:ext uri="{C183D7F6-B498-43B3-948B-1728B52AA6E4}">
                <adec:decorative xmlns:adec="http://schemas.microsoft.com/office/drawing/2017/decorative" val="1"/>
              </a:ext>
            </a:extLst>
          </p:cNvPr>
          <p:cNvSpPr/>
          <p:nvPr/>
        </p:nvSpPr>
        <p:spPr bwMode="auto">
          <a:xfrm>
            <a:off x="588263" y="1136469"/>
            <a:ext cx="11403440" cy="3063900"/>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5861508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09547E-B207-46DC-9F41-85B9D09C3CA9}"/>
              </a:ext>
            </a:extLst>
          </p:cNvPr>
          <p:cNvSpPr>
            <a:spLocks noGrp="1"/>
          </p:cNvSpPr>
          <p:nvPr>
            <p:ph type="title"/>
          </p:nvPr>
        </p:nvSpPr>
        <p:spPr/>
        <p:txBody>
          <a:bodyPr/>
          <a:lstStyle/>
          <a:p>
            <a:r>
              <a:rPr lang="en-US" dirty="0"/>
              <a:t>Replicate VMs (3 of  4)</a:t>
            </a:r>
          </a:p>
        </p:txBody>
      </p:sp>
      <p:sp>
        <p:nvSpPr>
          <p:cNvPr id="3" name="Text Placeholder 2">
            <a:extLst>
              <a:ext uri="{FF2B5EF4-FFF2-40B4-BE49-F238E27FC236}">
                <a16:creationId xmlns:a16="http://schemas.microsoft.com/office/drawing/2014/main" id="{415A8F0E-F4A3-42E8-8618-53660A409C71}"/>
              </a:ext>
            </a:extLst>
          </p:cNvPr>
          <p:cNvSpPr>
            <a:spLocks noGrp="1"/>
          </p:cNvSpPr>
          <p:nvPr>
            <p:ph type="body" sz="quarter" idx="4294967295"/>
          </p:nvPr>
        </p:nvSpPr>
        <p:spPr>
          <a:xfrm>
            <a:off x="586263" y="5460977"/>
            <a:ext cx="11018838" cy="553998"/>
          </a:xfrm>
          <a:solidFill>
            <a:schemeClr val="bg1">
              <a:lumMod val="95000"/>
            </a:schemeClr>
          </a:solidFill>
        </p:spPr>
        <p:txBody>
          <a:bodyPr anchor="ctr" anchorCtr="0"/>
          <a:lstStyle/>
          <a:p>
            <a:pPr marL="342900" indent="-342900">
              <a:buFont typeface="Arial" panose="020B0604020202020204" pitchFamily="34" charset="0"/>
              <a:buChar char="•"/>
            </a:pPr>
            <a:r>
              <a:rPr lang="en-US" sz="2400" dirty="0">
                <a:latin typeface="+mn-lt"/>
                <a:cs typeface="Segoe UI Light" panose="020B0502040204020203" pitchFamily="34" charset="0"/>
              </a:rPr>
              <a:t>In </a:t>
            </a:r>
            <a:r>
              <a:rPr lang="en-US" sz="2400" b="1" dirty="0">
                <a:latin typeface="+mn-lt"/>
                <a:cs typeface="Segoe UI Light" panose="020B0502040204020203" pitchFamily="34" charset="0"/>
              </a:rPr>
              <a:t>Virtual machines</a:t>
            </a:r>
            <a:r>
              <a:rPr lang="en-US" sz="2400" dirty="0">
                <a:latin typeface="+mn-lt"/>
                <a:cs typeface="Segoe UI Light" panose="020B0502040204020203" pitchFamily="34" charset="0"/>
              </a:rPr>
              <a:t>, select the machines you want to replicate.</a:t>
            </a:r>
          </a:p>
        </p:txBody>
      </p:sp>
      <p:pic>
        <p:nvPicPr>
          <p:cNvPr id="5" name="Picture 4" descr="Screenshot of the Virtual machines options in the Replicate blade. Under the Select the virtual machines to be migrate, there is a question asking if you want to import migration settings from an assessment? The two options in the dropdown shown are 1), Yes, apply migration settings from an Azure Migrate assessment, and 2), No, I'll specify the migration settings manually.">
            <a:extLst>
              <a:ext uri="{FF2B5EF4-FFF2-40B4-BE49-F238E27FC236}">
                <a16:creationId xmlns:a16="http://schemas.microsoft.com/office/drawing/2014/main" id="{D6E243F5-913C-42C0-A53C-57C98662627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911973" y="1350075"/>
            <a:ext cx="10573139" cy="3648916"/>
          </a:xfrm>
          <a:prstGeom prst="rect">
            <a:avLst/>
          </a:prstGeom>
          <a:ln w="3175">
            <a:solidFill>
              <a:schemeClr val="tx1"/>
            </a:solidFill>
          </a:ln>
        </p:spPr>
      </p:pic>
      <p:sp>
        <p:nvSpPr>
          <p:cNvPr id="7" name="Rectangle 6">
            <a:extLst>
              <a:ext uri="{FF2B5EF4-FFF2-40B4-BE49-F238E27FC236}">
                <a16:creationId xmlns:a16="http://schemas.microsoft.com/office/drawing/2014/main" id="{D4039265-B66B-4E3C-B5F4-57D59596855B}"/>
              </a:ext>
              <a:ext uri="{C183D7F6-B498-43B3-948B-1728B52AA6E4}">
                <adec:decorative xmlns:adec="http://schemas.microsoft.com/office/drawing/2017/decorative" val="1"/>
              </a:ext>
            </a:extLst>
          </p:cNvPr>
          <p:cNvSpPr/>
          <p:nvPr/>
        </p:nvSpPr>
        <p:spPr bwMode="auto">
          <a:xfrm>
            <a:off x="588263" y="1136468"/>
            <a:ext cx="11220560" cy="4010297"/>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6842550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5F48DF-C78C-45AC-838F-E5D49C209BAB}"/>
              </a:ext>
            </a:extLst>
          </p:cNvPr>
          <p:cNvSpPr>
            <a:spLocks noGrp="1"/>
          </p:cNvSpPr>
          <p:nvPr>
            <p:ph type="title"/>
          </p:nvPr>
        </p:nvSpPr>
        <p:spPr>
          <a:xfrm>
            <a:off x="455995" y="2435140"/>
            <a:ext cx="1895319" cy="1987724"/>
          </a:xfrm>
        </p:spPr>
        <p:txBody>
          <a:bodyPr/>
          <a:lstStyle/>
          <a:p>
            <a:r>
              <a:rPr lang="en-US" dirty="0">
                <a:latin typeface="+mn-lt"/>
                <a:cs typeface="Segoe UI Light" panose="020B0502040204020203" pitchFamily="34" charset="0"/>
              </a:rPr>
              <a:t>Module 12:</a:t>
            </a:r>
            <a:br>
              <a:rPr lang="en-US" dirty="0">
                <a:latin typeface="+mn-lt"/>
                <a:cs typeface="Segoe UI Light" panose="020B0502040204020203" pitchFamily="34" charset="0"/>
              </a:rPr>
            </a:br>
            <a:br>
              <a:rPr lang="en-US" dirty="0">
                <a:latin typeface="+mn-lt"/>
                <a:cs typeface="Segoe UI Light" panose="020B0502040204020203" pitchFamily="34" charset="0"/>
              </a:rPr>
            </a:br>
            <a:r>
              <a:rPr lang="en-US" dirty="0">
                <a:latin typeface="+mn-lt"/>
                <a:cs typeface="Segoe UI Light" panose="020B0502040204020203" pitchFamily="34" charset="0"/>
              </a:rPr>
              <a:t>Manage Workloads in Azure</a:t>
            </a:r>
          </a:p>
        </p:txBody>
      </p:sp>
      <p:sp>
        <p:nvSpPr>
          <p:cNvPr id="5" name="Text Placeholder 2">
            <a:extLst>
              <a:ext uri="{FF2B5EF4-FFF2-40B4-BE49-F238E27FC236}">
                <a16:creationId xmlns:a16="http://schemas.microsoft.com/office/drawing/2014/main" id="{E8D24C63-998A-49B9-8EEE-5231F71AE37A}"/>
              </a:ext>
            </a:extLst>
          </p:cNvPr>
          <p:cNvSpPr txBox="1">
            <a:spLocks/>
          </p:cNvSpPr>
          <p:nvPr/>
        </p:nvSpPr>
        <p:spPr>
          <a:xfrm>
            <a:off x="4285344" y="448686"/>
            <a:ext cx="7796928" cy="5096780"/>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200000"/>
              </a:lnSpc>
            </a:pPr>
            <a:r>
              <a:rPr lang="en-US" sz="2400" dirty="0">
                <a:latin typeface="+mn-lt"/>
                <a:cs typeface="Segoe UI Light" panose="020B0502040204020203" pitchFamily="34" charset="0"/>
              </a:rPr>
              <a:t>Lesson 01: Migrate Workloads using Azure Migrate</a:t>
            </a:r>
          </a:p>
          <a:p>
            <a:pPr>
              <a:lnSpc>
                <a:spcPct val="200000"/>
              </a:lnSpc>
            </a:pPr>
            <a:r>
              <a:rPr lang="en-US" sz="2400" dirty="0">
                <a:latin typeface="+mn-lt"/>
                <a:cs typeface="Segoe UI Light" panose="020B0502040204020203" pitchFamily="34" charset="0"/>
              </a:rPr>
              <a:t>Lesson 02: VMware Agentless Migration</a:t>
            </a:r>
          </a:p>
          <a:p>
            <a:pPr>
              <a:lnSpc>
                <a:spcPct val="200000"/>
              </a:lnSpc>
            </a:pPr>
            <a:r>
              <a:rPr lang="en-US" sz="2400" dirty="0">
                <a:latin typeface="+mn-lt"/>
                <a:cs typeface="Segoe UI Light" panose="020B0502040204020203" pitchFamily="34" charset="0"/>
              </a:rPr>
              <a:t>Lesson 03: VMware Agent-Based Migration</a:t>
            </a:r>
          </a:p>
          <a:p>
            <a:pPr>
              <a:lnSpc>
                <a:spcPct val="200000"/>
              </a:lnSpc>
            </a:pPr>
            <a:r>
              <a:rPr lang="en-US" sz="2400" dirty="0">
                <a:latin typeface="+mn-lt"/>
                <a:cs typeface="Segoe UI Light" panose="020B0502040204020203" pitchFamily="34" charset="0"/>
              </a:rPr>
              <a:t>Lesson 04: Implement Azure Backup</a:t>
            </a:r>
          </a:p>
          <a:p>
            <a:pPr>
              <a:lnSpc>
                <a:spcPct val="200000"/>
              </a:lnSpc>
            </a:pPr>
            <a:r>
              <a:rPr lang="en-US" sz="2400" dirty="0">
                <a:latin typeface="+mn-lt"/>
                <a:cs typeface="Segoe UI Light" panose="020B0502040204020203" pitchFamily="34" charset="0"/>
              </a:rPr>
              <a:t>Lesson 05: Azure to Azure Site Recovery</a:t>
            </a:r>
          </a:p>
          <a:p>
            <a:pPr>
              <a:lnSpc>
                <a:spcPct val="200000"/>
              </a:lnSpc>
            </a:pPr>
            <a:r>
              <a:rPr lang="en-US" sz="2400" dirty="0">
                <a:latin typeface="+mn-lt"/>
                <a:cs typeface="Segoe UI Light" panose="020B0502040204020203" pitchFamily="34" charset="0"/>
              </a:rPr>
              <a:t>Lab: Protecting Hyper-V VMs by using Azure Site Recovery</a:t>
            </a:r>
          </a:p>
          <a:p>
            <a:pPr>
              <a:lnSpc>
                <a:spcPct val="200000"/>
              </a:lnSpc>
            </a:pPr>
            <a:endParaRPr lang="en-US" sz="2400" dirty="0">
              <a:latin typeface="+mn-lt"/>
              <a:cs typeface="Segoe UI Light" panose="020B0502040204020203" pitchFamily="34" charset="0"/>
            </a:endParaRPr>
          </a:p>
          <a:p>
            <a:pPr>
              <a:lnSpc>
                <a:spcPct val="200000"/>
              </a:lnSpc>
            </a:pPr>
            <a:endParaRPr lang="en-US" sz="2400" dirty="0">
              <a:latin typeface="+mn-lt"/>
              <a:cs typeface="Segoe UI Light" panose="020B0502040204020203" pitchFamily="34" charset="0"/>
            </a:endParaRPr>
          </a:p>
          <a:p>
            <a:pPr>
              <a:lnSpc>
                <a:spcPct val="200000"/>
              </a:lnSpc>
            </a:pPr>
            <a:endParaRPr lang="en-US" sz="2400" dirty="0">
              <a:latin typeface="+mn-lt"/>
              <a:cs typeface="Segoe UI Light" panose="020B0502040204020203" pitchFamily="34" charset="0"/>
            </a:endParaRPr>
          </a:p>
        </p:txBody>
      </p:sp>
      <p:cxnSp>
        <p:nvCxnSpPr>
          <p:cNvPr id="19" name="Straight Connector 18">
            <a:extLst>
              <a:ext uri="{FF2B5EF4-FFF2-40B4-BE49-F238E27FC236}">
                <a16:creationId xmlns:a16="http://schemas.microsoft.com/office/drawing/2014/main" id="{A56F9A6C-FC4B-4086-B410-3F9A81E0C6A4}"/>
              </a:ext>
              <a:ext uri="{C183D7F6-B498-43B3-948B-1728B52AA6E4}">
                <adec:decorative xmlns:adec="http://schemas.microsoft.com/office/drawing/2017/decorative" val="1"/>
              </a:ext>
            </a:extLst>
          </p:cNvPr>
          <p:cNvCxnSpPr>
            <a:cxnSpLocks/>
          </p:cNvCxnSpPr>
          <p:nvPr/>
        </p:nvCxnSpPr>
        <p:spPr>
          <a:xfrm>
            <a:off x="4399933" y="1280180"/>
            <a:ext cx="699194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CDF4A39-ED38-43C9-BB84-8ADCB26E1084}"/>
              </a:ext>
              <a:ext uri="{C183D7F6-B498-43B3-948B-1728B52AA6E4}">
                <adec:decorative xmlns:adec="http://schemas.microsoft.com/office/drawing/2017/decorative" val="1"/>
              </a:ext>
            </a:extLst>
          </p:cNvPr>
          <p:cNvCxnSpPr>
            <a:cxnSpLocks/>
          </p:cNvCxnSpPr>
          <p:nvPr/>
        </p:nvCxnSpPr>
        <p:spPr>
          <a:xfrm>
            <a:off x="4399932" y="2020409"/>
            <a:ext cx="699194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D0C6A0-BD8F-471A-985A-E41D5C971933}"/>
              </a:ext>
              <a:ext uri="{C183D7F6-B498-43B3-948B-1728B52AA6E4}">
                <adec:decorative xmlns:adec="http://schemas.microsoft.com/office/drawing/2017/decorative" val="1"/>
              </a:ext>
            </a:extLst>
          </p:cNvPr>
          <p:cNvCxnSpPr>
            <a:cxnSpLocks/>
          </p:cNvCxnSpPr>
          <p:nvPr/>
        </p:nvCxnSpPr>
        <p:spPr>
          <a:xfrm>
            <a:off x="4399931" y="2724727"/>
            <a:ext cx="699194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6067E76-DE8D-4A40-933C-19EF80C46346}"/>
              </a:ext>
              <a:ext uri="{C183D7F6-B498-43B3-948B-1728B52AA6E4}">
                <adec:decorative xmlns:adec="http://schemas.microsoft.com/office/drawing/2017/decorative" val="1"/>
              </a:ext>
            </a:extLst>
          </p:cNvPr>
          <p:cNvCxnSpPr>
            <a:cxnSpLocks/>
          </p:cNvCxnSpPr>
          <p:nvPr/>
        </p:nvCxnSpPr>
        <p:spPr>
          <a:xfrm>
            <a:off x="4399931" y="3511751"/>
            <a:ext cx="699194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257D10B-8B89-41C9-9F4D-250E27B78181}"/>
              </a:ext>
              <a:ext uri="{C183D7F6-B498-43B3-948B-1728B52AA6E4}">
                <adec:decorative xmlns:adec="http://schemas.microsoft.com/office/drawing/2017/decorative" val="1"/>
              </a:ext>
            </a:extLst>
          </p:cNvPr>
          <p:cNvCxnSpPr>
            <a:cxnSpLocks/>
          </p:cNvCxnSpPr>
          <p:nvPr/>
        </p:nvCxnSpPr>
        <p:spPr>
          <a:xfrm>
            <a:off x="4399931" y="4230209"/>
            <a:ext cx="699194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DE74C9A-E6CE-4F0A-82B0-08D2CAD828C0}"/>
              </a:ext>
              <a:ext uri="{C183D7F6-B498-43B3-948B-1728B52AA6E4}">
                <adec:decorative xmlns:adec="http://schemas.microsoft.com/office/drawing/2017/decorative" val="1"/>
              </a:ext>
            </a:extLst>
          </p:cNvPr>
          <p:cNvCxnSpPr>
            <a:cxnSpLocks/>
          </p:cNvCxnSpPr>
          <p:nvPr/>
        </p:nvCxnSpPr>
        <p:spPr>
          <a:xfrm>
            <a:off x="4399931" y="4970438"/>
            <a:ext cx="699194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79A861F7-D818-4592-AC30-80A5DE819950}"/>
              </a:ext>
              <a:ext uri="{C183D7F6-B498-43B3-948B-1728B52AA6E4}">
                <adec:decorative xmlns:adec="http://schemas.microsoft.com/office/drawing/2017/decorative" val="1"/>
              </a:ext>
            </a:extLst>
          </p:cNvPr>
          <p:cNvGrpSpPr/>
          <p:nvPr/>
        </p:nvGrpSpPr>
        <p:grpSpPr>
          <a:xfrm>
            <a:off x="3633803" y="688064"/>
            <a:ext cx="569326" cy="4256173"/>
            <a:chOff x="3633803" y="688064"/>
            <a:chExt cx="569326" cy="4256173"/>
          </a:xfrm>
        </p:grpSpPr>
        <p:pic>
          <p:nvPicPr>
            <p:cNvPr id="3" name="Picture 2">
              <a:extLst>
                <a:ext uri="{FF2B5EF4-FFF2-40B4-BE49-F238E27FC236}">
                  <a16:creationId xmlns:a16="http://schemas.microsoft.com/office/drawing/2014/main" id="{758035EB-A10F-443A-90E1-35723AE86E8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633803" y="688064"/>
              <a:ext cx="569326" cy="579572"/>
            </a:xfrm>
            <a:prstGeom prst="rect">
              <a:avLst/>
            </a:prstGeom>
          </p:spPr>
        </p:pic>
        <p:pic>
          <p:nvPicPr>
            <p:cNvPr id="9" name="Picture 8">
              <a:extLst>
                <a:ext uri="{FF2B5EF4-FFF2-40B4-BE49-F238E27FC236}">
                  <a16:creationId xmlns:a16="http://schemas.microsoft.com/office/drawing/2014/main" id="{ECB9753B-9935-4926-9281-93771A026A0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633803" y="1409750"/>
              <a:ext cx="569326" cy="579572"/>
            </a:xfrm>
            <a:prstGeom prst="rect">
              <a:avLst/>
            </a:prstGeom>
          </p:spPr>
        </p:pic>
        <p:pic>
          <p:nvPicPr>
            <p:cNvPr id="11" name="Picture 10">
              <a:extLst>
                <a:ext uri="{FF2B5EF4-FFF2-40B4-BE49-F238E27FC236}">
                  <a16:creationId xmlns:a16="http://schemas.microsoft.com/office/drawing/2014/main" id="{0678A08F-EF4F-4C0A-8AE7-3886EE7FEFA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633803" y="2131436"/>
              <a:ext cx="569326" cy="579572"/>
            </a:xfrm>
            <a:prstGeom prst="rect">
              <a:avLst/>
            </a:prstGeom>
          </p:spPr>
        </p:pic>
        <p:pic>
          <p:nvPicPr>
            <p:cNvPr id="31" name="Picture 30">
              <a:extLst>
                <a:ext uri="{FF2B5EF4-FFF2-40B4-BE49-F238E27FC236}">
                  <a16:creationId xmlns:a16="http://schemas.microsoft.com/office/drawing/2014/main" id="{48476A62-6CEC-4B5B-9EE0-C9DFB02C43C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633803" y="2921293"/>
              <a:ext cx="569326" cy="579572"/>
            </a:xfrm>
            <a:prstGeom prst="rect">
              <a:avLst/>
            </a:prstGeom>
          </p:spPr>
        </p:pic>
        <p:pic>
          <p:nvPicPr>
            <p:cNvPr id="33" name="Picture 32">
              <a:extLst>
                <a:ext uri="{FF2B5EF4-FFF2-40B4-BE49-F238E27FC236}">
                  <a16:creationId xmlns:a16="http://schemas.microsoft.com/office/drawing/2014/main" id="{B32537A8-0637-47C3-8A43-D0736088360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633803" y="3642979"/>
              <a:ext cx="569326" cy="579572"/>
            </a:xfrm>
            <a:prstGeom prst="rect">
              <a:avLst/>
            </a:prstGeom>
          </p:spPr>
        </p:pic>
        <p:pic>
          <p:nvPicPr>
            <p:cNvPr id="35" name="Picture 34">
              <a:extLst>
                <a:ext uri="{FF2B5EF4-FFF2-40B4-BE49-F238E27FC236}">
                  <a16:creationId xmlns:a16="http://schemas.microsoft.com/office/drawing/2014/main" id="{8BCA6A74-510F-4E3D-B982-E9A290E0FEF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633803" y="4364665"/>
              <a:ext cx="569326" cy="579572"/>
            </a:xfrm>
            <a:prstGeom prst="rect">
              <a:avLst/>
            </a:prstGeom>
          </p:spPr>
        </p:pic>
        <p:pic>
          <p:nvPicPr>
            <p:cNvPr id="6" name="Graphic 5">
              <a:extLst>
                <a:ext uri="{FF2B5EF4-FFF2-40B4-BE49-F238E27FC236}">
                  <a16:creationId xmlns:a16="http://schemas.microsoft.com/office/drawing/2014/main" id="{4E82B082-BD66-4510-B03E-71CF8FB6442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33396" y="1467781"/>
              <a:ext cx="417789" cy="417789"/>
            </a:xfrm>
            <a:prstGeom prst="rect">
              <a:avLst/>
            </a:prstGeom>
          </p:spPr>
        </p:pic>
        <p:pic>
          <p:nvPicPr>
            <p:cNvPr id="8" name="Picture 7" descr="A picture containing table, drawing&#10;&#10;Description automatically generated">
              <a:extLst>
                <a:ext uri="{FF2B5EF4-FFF2-40B4-BE49-F238E27FC236}">
                  <a16:creationId xmlns:a16="http://schemas.microsoft.com/office/drawing/2014/main" id="{BA786493-9F36-42A4-AFE8-A0FE0BD99A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53172" y="2280619"/>
              <a:ext cx="309042" cy="309042"/>
            </a:xfrm>
            <a:prstGeom prst="rect">
              <a:avLst/>
            </a:prstGeom>
          </p:spPr>
        </p:pic>
        <p:pic>
          <p:nvPicPr>
            <p:cNvPr id="12" name="Graphic 11">
              <a:extLst>
                <a:ext uri="{FF2B5EF4-FFF2-40B4-BE49-F238E27FC236}">
                  <a16:creationId xmlns:a16="http://schemas.microsoft.com/office/drawing/2014/main" id="{F3E3A975-AF5C-48D2-ADF2-909B57B28B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33396" y="766300"/>
              <a:ext cx="411393" cy="411393"/>
            </a:xfrm>
            <a:prstGeom prst="rect">
              <a:avLst/>
            </a:prstGeom>
          </p:spPr>
        </p:pic>
        <p:pic>
          <p:nvPicPr>
            <p:cNvPr id="14" name="Graphic 13">
              <a:extLst>
                <a:ext uri="{FF2B5EF4-FFF2-40B4-BE49-F238E27FC236}">
                  <a16:creationId xmlns:a16="http://schemas.microsoft.com/office/drawing/2014/main" id="{E605C193-9089-4F67-A7D1-132B9F6F204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733396" y="3711150"/>
              <a:ext cx="379639" cy="379639"/>
            </a:xfrm>
            <a:prstGeom prst="rect">
              <a:avLst/>
            </a:prstGeom>
          </p:spPr>
        </p:pic>
        <p:pic>
          <p:nvPicPr>
            <p:cNvPr id="16" name="Graphic 15">
              <a:extLst>
                <a:ext uri="{FF2B5EF4-FFF2-40B4-BE49-F238E27FC236}">
                  <a16:creationId xmlns:a16="http://schemas.microsoft.com/office/drawing/2014/main" id="{8A565AE2-D6D9-4730-A14A-D5DCF9139F9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721607" y="2974121"/>
              <a:ext cx="423182" cy="423182"/>
            </a:xfrm>
            <a:prstGeom prst="rect">
              <a:avLst/>
            </a:prstGeom>
          </p:spPr>
        </p:pic>
        <p:pic>
          <p:nvPicPr>
            <p:cNvPr id="22" name="Graphic 21" descr="Beaker with solid fill">
              <a:extLst>
                <a:ext uri="{FF2B5EF4-FFF2-40B4-BE49-F238E27FC236}">
                  <a16:creationId xmlns:a16="http://schemas.microsoft.com/office/drawing/2014/main" id="{67F47CBF-E519-4759-B0C4-2AC9CBDB533A}"/>
                </a:ext>
              </a:extLst>
            </p:cNvPr>
            <p:cNvPicPr>
              <a:picLocks noChangeAspect="1"/>
            </p:cNvPicPr>
            <p:nvPr/>
          </p:nvPicPr>
          <p:blipFill>
            <a:blip r:embed="rId13">
              <a:duotone>
                <a:schemeClr val="accent4">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693110" y="4351361"/>
              <a:ext cx="498359" cy="498359"/>
            </a:xfrm>
            <a:prstGeom prst="rect">
              <a:avLst/>
            </a:prstGeom>
          </p:spPr>
        </p:pic>
      </p:grpSp>
    </p:spTree>
    <p:extLst>
      <p:ext uri="{BB962C8B-B14F-4D97-AF65-F5344CB8AC3E}">
        <p14:creationId xmlns:p14="http://schemas.microsoft.com/office/powerpoint/2010/main" val="220178189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45925-88F5-4167-9592-4012230B0554}"/>
              </a:ext>
            </a:extLst>
          </p:cNvPr>
          <p:cNvSpPr>
            <a:spLocks noGrp="1"/>
          </p:cNvSpPr>
          <p:nvPr>
            <p:ph type="title"/>
          </p:nvPr>
        </p:nvSpPr>
        <p:spPr>
          <a:xfrm>
            <a:off x="588263" y="457201"/>
            <a:ext cx="11018520" cy="430887"/>
          </a:xfrm>
        </p:spPr>
        <p:txBody>
          <a:bodyPr/>
          <a:lstStyle/>
          <a:p>
            <a:r>
              <a:rPr lang="en-US" dirty="0"/>
              <a:t>Replicate VMs (4 of 4)</a:t>
            </a:r>
          </a:p>
        </p:txBody>
      </p:sp>
      <p:sp>
        <p:nvSpPr>
          <p:cNvPr id="7" name="Text Placeholder 2">
            <a:extLst>
              <a:ext uri="{FF2B5EF4-FFF2-40B4-BE49-F238E27FC236}">
                <a16:creationId xmlns:a16="http://schemas.microsoft.com/office/drawing/2014/main" id="{82A05149-3546-4189-8BC9-1B0D7469017F}"/>
              </a:ext>
            </a:extLst>
          </p:cNvPr>
          <p:cNvSpPr txBox="1">
            <a:spLocks/>
          </p:cNvSpPr>
          <p:nvPr/>
        </p:nvSpPr>
        <p:spPr>
          <a:xfrm>
            <a:off x="588963" y="2063933"/>
            <a:ext cx="4275582" cy="3056708"/>
          </a:xfrm>
          <a:prstGeom prst="rect">
            <a:avLst/>
          </a:prstGeom>
          <a:solidFill>
            <a:schemeClr val="bg1">
              <a:lumMod val="95000"/>
            </a:schemeClr>
          </a:solidFill>
        </p:spPr>
        <p:txBody>
          <a:bodyPr vert="horz" wrap="square" lIns="0" tIns="91440" rIns="146304" bIns="91440" rtlCol="0" anchor="ctr" anchorCtr="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spcAft>
                <a:spcPts val="1200"/>
              </a:spcAft>
              <a:buFont typeface="Arial" panose="020B0604020202020204" pitchFamily="34" charset="0"/>
              <a:buChar char="•"/>
            </a:pPr>
            <a:r>
              <a:rPr lang="en-US" sz="2400" dirty="0">
                <a:latin typeface="+mn-lt"/>
              </a:rPr>
              <a:t>In Virtual machines, search for VMs as needed, and check each VM you want to migrate.</a:t>
            </a:r>
          </a:p>
          <a:p>
            <a:pPr marL="342900" indent="-342900">
              <a:spcAft>
                <a:spcPts val="1200"/>
              </a:spcAft>
              <a:buFont typeface="Arial" panose="020B0604020202020204" pitchFamily="34" charset="0"/>
              <a:buChar char="•"/>
            </a:pPr>
            <a:r>
              <a:rPr lang="en-US" sz="2400" dirty="0">
                <a:latin typeface="+mn-lt"/>
              </a:rPr>
              <a:t>Then click </a:t>
            </a:r>
            <a:r>
              <a:rPr lang="en-US" sz="2400" dirty="0"/>
              <a:t>Next: Target settings.</a:t>
            </a:r>
            <a:endParaRPr lang="en-US" sz="2400" dirty="0">
              <a:cs typeface="Segoe UI Light" panose="020B0502040204020203" pitchFamily="34" charset="0"/>
            </a:endParaRPr>
          </a:p>
        </p:txBody>
      </p:sp>
      <p:pic>
        <p:nvPicPr>
          <p:cNvPr id="5" name="Picture 4" descr="Screenshot of the Virtual machines options in the Replicate blade. Under Virtual machines option there is  list box to filter VMs and the selection shows the list of selected VMs with NAME, IP ADDRESS, OPERATING SYSTEM, and BOOT TYPE shown.">
            <a:extLst>
              <a:ext uri="{FF2B5EF4-FFF2-40B4-BE49-F238E27FC236}">
                <a16:creationId xmlns:a16="http://schemas.microsoft.com/office/drawing/2014/main" id="{72B276AE-17F8-4D8E-852D-623C96FF6562}"/>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5785690" y="1532640"/>
            <a:ext cx="5817347" cy="4580367"/>
          </a:xfrm>
          <a:prstGeom prst="rect">
            <a:avLst/>
          </a:prstGeom>
          <a:ln w="3175">
            <a:solidFill>
              <a:schemeClr val="tx1"/>
            </a:solidFill>
          </a:ln>
        </p:spPr>
      </p:pic>
      <p:sp>
        <p:nvSpPr>
          <p:cNvPr id="9" name="Rectangle 8">
            <a:extLst>
              <a:ext uri="{FF2B5EF4-FFF2-40B4-BE49-F238E27FC236}">
                <a16:creationId xmlns:a16="http://schemas.microsoft.com/office/drawing/2014/main" id="{E25B9785-4D74-495C-A180-BA13668895A0}"/>
              </a:ext>
              <a:ext uri="{C183D7F6-B498-43B3-948B-1728B52AA6E4}">
                <adec:decorative xmlns:adec="http://schemas.microsoft.com/office/drawing/2017/decorative" val="1"/>
              </a:ext>
            </a:extLst>
          </p:cNvPr>
          <p:cNvSpPr/>
          <p:nvPr/>
        </p:nvSpPr>
        <p:spPr bwMode="auto">
          <a:xfrm>
            <a:off x="5212079" y="1306285"/>
            <a:ext cx="6779623" cy="4976949"/>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1501621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C928A-80E4-49A4-91AB-B9E7DD963884}"/>
              </a:ext>
            </a:extLst>
          </p:cNvPr>
          <p:cNvSpPr>
            <a:spLocks noGrp="1"/>
          </p:cNvSpPr>
          <p:nvPr>
            <p:ph type="title"/>
          </p:nvPr>
        </p:nvSpPr>
        <p:spPr>
          <a:xfrm>
            <a:off x="588263" y="457201"/>
            <a:ext cx="11018520" cy="430887"/>
          </a:xfrm>
        </p:spPr>
        <p:txBody>
          <a:bodyPr/>
          <a:lstStyle/>
          <a:p>
            <a:r>
              <a:rPr lang="en-US" dirty="0"/>
              <a:t>Target Settings (1 of 3)</a:t>
            </a:r>
          </a:p>
        </p:txBody>
      </p:sp>
      <p:pic>
        <p:nvPicPr>
          <p:cNvPr id="5" name="Picture 4" descr="Screenshot of the Target settings options in the Replicate blade. Shown are options for target properties, including Region, Subscription, Resource group, Virtual network, Subnet, and Azure Hybrid Benefit.">
            <a:extLst>
              <a:ext uri="{FF2B5EF4-FFF2-40B4-BE49-F238E27FC236}">
                <a16:creationId xmlns:a16="http://schemas.microsoft.com/office/drawing/2014/main" id="{89C0AC96-4677-4753-882C-F7202814286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545065" y="1089231"/>
            <a:ext cx="8569396" cy="5196448"/>
          </a:xfrm>
          <a:prstGeom prst="rect">
            <a:avLst/>
          </a:prstGeom>
          <a:ln w="3175">
            <a:solidFill>
              <a:schemeClr val="tx1"/>
            </a:solidFill>
          </a:ln>
        </p:spPr>
      </p:pic>
    </p:spTree>
    <p:extLst>
      <p:ext uri="{BB962C8B-B14F-4D97-AF65-F5344CB8AC3E}">
        <p14:creationId xmlns:p14="http://schemas.microsoft.com/office/powerpoint/2010/main" val="126626399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CD9E3-E1A8-4056-BC93-FF0C76518DCB}"/>
              </a:ext>
            </a:extLst>
          </p:cNvPr>
          <p:cNvSpPr>
            <a:spLocks noGrp="1"/>
          </p:cNvSpPr>
          <p:nvPr>
            <p:ph type="title"/>
          </p:nvPr>
        </p:nvSpPr>
        <p:spPr>
          <a:xfrm>
            <a:off x="588263" y="457201"/>
            <a:ext cx="11018520" cy="430887"/>
          </a:xfrm>
        </p:spPr>
        <p:txBody>
          <a:bodyPr/>
          <a:lstStyle/>
          <a:p>
            <a:r>
              <a:rPr lang="en-US" dirty="0"/>
              <a:t>Compute Settings (2 of 3)</a:t>
            </a:r>
          </a:p>
        </p:txBody>
      </p:sp>
      <p:pic>
        <p:nvPicPr>
          <p:cNvPr id="4" name="Picture 3" descr="Screenshot of the Compute settings options in the Replicate blade. Shown are options for Azure VM size and OS disk for the selected machines that are being migrated.">
            <a:extLst>
              <a:ext uri="{FF2B5EF4-FFF2-40B4-BE49-F238E27FC236}">
                <a16:creationId xmlns:a16="http://schemas.microsoft.com/office/drawing/2014/main" id="{C09936A6-B884-40DC-9B27-2BDBE662C7B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658932" y="1360092"/>
            <a:ext cx="10874135" cy="3731545"/>
          </a:xfrm>
          <a:prstGeom prst="rect">
            <a:avLst/>
          </a:prstGeom>
          <a:ln w="3175">
            <a:solidFill>
              <a:schemeClr val="tx1"/>
            </a:solidFill>
          </a:ln>
        </p:spPr>
      </p:pic>
    </p:spTree>
    <p:extLst>
      <p:ext uri="{BB962C8B-B14F-4D97-AF65-F5344CB8AC3E}">
        <p14:creationId xmlns:p14="http://schemas.microsoft.com/office/powerpoint/2010/main" val="44770649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6255B-D0BF-4E4D-AC2B-0A5B49D7C689}"/>
              </a:ext>
            </a:extLst>
          </p:cNvPr>
          <p:cNvSpPr>
            <a:spLocks noGrp="1"/>
          </p:cNvSpPr>
          <p:nvPr>
            <p:ph type="title"/>
          </p:nvPr>
        </p:nvSpPr>
        <p:spPr>
          <a:xfrm>
            <a:off x="588263" y="457201"/>
            <a:ext cx="11018520" cy="430887"/>
          </a:xfrm>
        </p:spPr>
        <p:txBody>
          <a:bodyPr/>
          <a:lstStyle/>
          <a:p>
            <a:r>
              <a:rPr lang="en-US" dirty="0"/>
              <a:t>Disk Settings (3 of 3)</a:t>
            </a:r>
          </a:p>
        </p:txBody>
      </p:sp>
      <p:pic>
        <p:nvPicPr>
          <p:cNvPr id="4" name="Picture 3" descr="Screenshot of the Disk settings options in the Replicate blade. Shown are options for names of managed disks and disk size (GB). You can optionally choose to exclude certain disks from replication by deselecting the All selected option from the DISKS TO REPLICATE dropdown and selecting only those disks you want to replicate.">
            <a:extLst>
              <a:ext uri="{FF2B5EF4-FFF2-40B4-BE49-F238E27FC236}">
                <a16:creationId xmlns:a16="http://schemas.microsoft.com/office/drawing/2014/main" id="{AF96AE55-07D4-4F9C-8AB8-D0266F7388C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672353" y="1353551"/>
            <a:ext cx="10847294" cy="3889642"/>
          </a:xfrm>
          <a:prstGeom prst="rect">
            <a:avLst/>
          </a:prstGeom>
          <a:ln w="3175">
            <a:solidFill>
              <a:schemeClr val="tx1"/>
            </a:solidFill>
          </a:ln>
        </p:spPr>
      </p:pic>
    </p:spTree>
    <p:extLst>
      <p:ext uri="{BB962C8B-B14F-4D97-AF65-F5344CB8AC3E}">
        <p14:creationId xmlns:p14="http://schemas.microsoft.com/office/powerpoint/2010/main" val="360677423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4BBE6-64A9-4D41-8947-80CB0811E054}"/>
              </a:ext>
            </a:extLst>
          </p:cNvPr>
          <p:cNvSpPr>
            <a:spLocks noGrp="1"/>
          </p:cNvSpPr>
          <p:nvPr>
            <p:ph type="title"/>
          </p:nvPr>
        </p:nvSpPr>
        <p:spPr>
          <a:xfrm>
            <a:off x="588263" y="457201"/>
            <a:ext cx="11018520" cy="430887"/>
          </a:xfrm>
        </p:spPr>
        <p:txBody>
          <a:bodyPr/>
          <a:lstStyle/>
          <a:p>
            <a:r>
              <a:rPr lang="en-US" dirty="0"/>
              <a:t>Tracking and Monitoring Replication (1 of 2)</a:t>
            </a:r>
          </a:p>
        </p:txBody>
      </p:sp>
      <p:sp>
        <p:nvSpPr>
          <p:cNvPr id="3" name="Text Placeholder 2">
            <a:extLst>
              <a:ext uri="{FF2B5EF4-FFF2-40B4-BE49-F238E27FC236}">
                <a16:creationId xmlns:a16="http://schemas.microsoft.com/office/drawing/2014/main" id="{E7CD813C-3F00-44A2-95FC-1929D6F7CFBA}"/>
              </a:ext>
            </a:extLst>
          </p:cNvPr>
          <p:cNvSpPr>
            <a:spLocks noGrp="1"/>
          </p:cNvSpPr>
          <p:nvPr>
            <p:ph type="body" sz="quarter" idx="4294967295"/>
          </p:nvPr>
        </p:nvSpPr>
        <p:spPr>
          <a:xfrm>
            <a:off x="381001" y="2482300"/>
            <a:ext cx="4532388" cy="1270925"/>
          </a:xfrm>
          <a:solidFill>
            <a:schemeClr val="bg1">
              <a:lumMod val="95000"/>
            </a:schemeClr>
          </a:solidFill>
        </p:spPr>
        <p:txBody>
          <a:bodyPr/>
          <a:lstStyle/>
          <a:p>
            <a:pPr marL="0" indent="0">
              <a:buNone/>
            </a:pPr>
            <a:r>
              <a:rPr lang="en-US" dirty="0">
                <a:latin typeface="+mn-lt"/>
                <a:cs typeface="Segoe UI Light" panose="020B0502040204020203" pitchFamily="34" charset="0"/>
              </a:rPr>
              <a:t>You can monitor replication status by clicking on </a:t>
            </a:r>
            <a:r>
              <a:rPr lang="en-US" b="1" dirty="0">
                <a:cs typeface="Segoe UI Light" panose="020B0502040204020203" pitchFamily="34" charset="0"/>
              </a:rPr>
              <a:t>Replicating servers</a:t>
            </a:r>
            <a:r>
              <a:rPr lang="en-US" dirty="0">
                <a:cs typeface="Segoe UI Light" panose="020B0502040204020203" pitchFamily="34" charset="0"/>
              </a:rPr>
              <a:t> </a:t>
            </a:r>
            <a:r>
              <a:rPr lang="en-US" dirty="0">
                <a:latin typeface="+mn-lt"/>
                <a:cs typeface="Segoe UI Light" panose="020B0502040204020203" pitchFamily="34" charset="0"/>
              </a:rPr>
              <a:t>in </a:t>
            </a:r>
            <a:r>
              <a:rPr lang="en-US" b="1" dirty="0">
                <a:cs typeface="Segoe UI Light" panose="020B0502040204020203" pitchFamily="34" charset="0"/>
              </a:rPr>
              <a:t>Azure Migrate: Server Migration</a:t>
            </a:r>
          </a:p>
        </p:txBody>
      </p:sp>
      <p:pic>
        <p:nvPicPr>
          <p:cNvPr id="5" name="Picture 4" descr="Screenshot of the Azure Migrate: Server Migration page in Migration tools. Overview and Replicating servers are both highlighted with a red border.">
            <a:extLst>
              <a:ext uri="{FF2B5EF4-FFF2-40B4-BE49-F238E27FC236}">
                <a16:creationId xmlns:a16="http://schemas.microsoft.com/office/drawing/2014/main" id="{C976D74F-6D5F-40AD-A895-F0D09C2E0BB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5645391" y="1656901"/>
            <a:ext cx="6047621" cy="4055828"/>
          </a:xfrm>
          <a:prstGeom prst="rect">
            <a:avLst/>
          </a:prstGeom>
          <a:ln w="3175">
            <a:solidFill>
              <a:schemeClr val="tx1"/>
            </a:solidFill>
          </a:ln>
        </p:spPr>
      </p:pic>
      <p:sp>
        <p:nvSpPr>
          <p:cNvPr id="7" name="Rectangle 6">
            <a:extLst>
              <a:ext uri="{FF2B5EF4-FFF2-40B4-BE49-F238E27FC236}">
                <a16:creationId xmlns:a16="http://schemas.microsoft.com/office/drawing/2014/main" id="{0490DC82-21AE-442C-8CE8-0D560B2D1C8E}"/>
              </a:ext>
              <a:ext uri="{C183D7F6-B498-43B3-948B-1728B52AA6E4}">
                <adec:decorative xmlns:adec="http://schemas.microsoft.com/office/drawing/2017/decorative" val="1"/>
              </a:ext>
            </a:extLst>
          </p:cNvPr>
          <p:cNvSpPr/>
          <p:nvPr/>
        </p:nvSpPr>
        <p:spPr bwMode="auto">
          <a:xfrm>
            <a:off x="5212079" y="1306286"/>
            <a:ext cx="6779623" cy="4757058"/>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7226889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727F9-2C53-47CF-B54F-D08C21796EED}"/>
              </a:ext>
            </a:extLst>
          </p:cNvPr>
          <p:cNvSpPr>
            <a:spLocks noGrp="1"/>
          </p:cNvSpPr>
          <p:nvPr>
            <p:ph type="title"/>
          </p:nvPr>
        </p:nvSpPr>
        <p:spPr>
          <a:xfrm>
            <a:off x="588263" y="457201"/>
            <a:ext cx="11018520" cy="430887"/>
          </a:xfrm>
        </p:spPr>
        <p:txBody>
          <a:bodyPr/>
          <a:lstStyle/>
          <a:p>
            <a:r>
              <a:rPr lang="en-US" dirty="0"/>
              <a:t>Tracking and Monitoring Replication – 1</a:t>
            </a:r>
            <a:r>
              <a:rPr lang="en-US" baseline="30000" dirty="0"/>
              <a:t>st</a:t>
            </a:r>
            <a:r>
              <a:rPr lang="en-US" dirty="0"/>
              <a:t> time provisioning (2 of 2)</a:t>
            </a:r>
          </a:p>
        </p:txBody>
      </p:sp>
      <p:sp>
        <p:nvSpPr>
          <p:cNvPr id="3" name="Text Placeholder 2">
            <a:extLst>
              <a:ext uri="{FF2B5EF4-FFF2-40B4-BE49-F238E27FC236}">
                <a16:creationId xmlns:a16="http://schemas.microsoft.com/office/drawing/2014/main" id="{E06FC8E1-D23D-42DE-8083-CFCBBD9D932C}"/>
              </a:ext>
            </a:extLst>
          </p:cNvPr>
          <p:cNvSpPr>
            <a:spLocks noGrp="1"/>
          </p:cNvSpPr>
          <p:nvPr>
            <p:ph type="body" sz="quarter" idx="4294967295"/>
          </p:nvPr>
        </p:nvSpPr>
        <p:spPr>
          <a:xfrm>
            <a:off x="586581" y="1424214"/>
            <a:ext cx="10680133" cy="3056029"/>
          </a:xfrm>
          <a:solidFill>
            <a:schemeClr val="bg1">
              <a:lumMod val="95000"/>
            </a:schemeClr>
          </a:solidFill>
        </p:spPr>
        <p:txBody>
          <a:bodyPr/>
          <a:lstStyle/>
          <a:p>
            <a:pPr marL="0" indent="0">
              <a:spcAft>
                <a:spcPts val="600"/>
              </a:spcAft>
              <a:buNone/>
            </a:pPr>
            <a:r>
              <a:rPr lang="en-US" dirty="0">
                <a:latin typeface="+mn-lt"/>
                <a:cs typeface="Segoe UI Light" panose="020B0502040204020203" pitchFamily="34" charset="0"/>
              </a:rPr>
              <a:t>If this is the first VM you're replicating in the Azure Migrate project, Azure Migrate Server Migration automatically provisions these resources in same resource group as the project.</a:t>
            </a:r>
            <a:endParaRPr lang="en-US" sz="2000" dirty="0">
              <a:latin typeface="+mn-lt"/>
              <a:cs typeface="Segoe UI Light" panose="020B0502040204020203" pitchFamily="34" charset="0"/>
            </a:endParaRPr>
          </a:p>
          <a:p>
            <a:pPr marL="685800" lvl="1" indent="-457200">
              <a:spcAft>
                <a:spcPts val="600"/>
              </a:spcAft>
              <a:buFont typeface="Arial" panose="020B0604020202020204" pitchFamily="34" charset="0"/>
              <a:buChar char="•"/>
            </a:pPr>
            <a:r>
              <a:rPr lang="en-US" sz="2400" dirty="0">
                <a:solidFill>
                  <a:schemeClr val="tx1"/>
                </a:solidFill>
                <a:cs typeface="Segoe UI Light" panose="020B0502040204020203" pitchFamily="34" charset="0"/>
              </a:rPr>
              <a:t>Service bus </a:t>
            </a:r>
          </a:p>
          <a:p>
            <a:pPr marL="685800" lvl="1" indent="-457200">
              <a:spcAft>
                <a:spcPts val="600"/>
              </a:spcAft>
              <a:buFont typeface="Arial" panose="020B0604020202020204" pitchFamily="34" charset="0"/>
              <a:buChar char="•"/>
            </a:pPr>
            <a:r>
              <a:rPr lang="en-US" sz="2400" dirty="0">
                <a:solidFill>
                  <a:schemeClr val="tx1"/>
                </a:solidFill>
                <a:cs typeface="Segoe UI Light" panose="020B0502040204020203" pitchFamily="34" charset="0"/>
              </a:rPr>
              <a:t>Gateway storage account</a:t>
            </a:r>
          </a:p>
          <a:p>
            <a:pPr marL="685800" lvl="1" indent="-457200">
              <a:spcAft>
                <a:spcPts val="600"/>
              </a:spcAft>
              <a:buFont typeface="Arial" panose="020B0604020202020204" pitchFamily="34" charset="0"/>
              <a:buChar char="•"/>
            </a:pPr>
            <a:r>
              <a:rPr lang="en-US" sz="2400" dirty="0">
                <a:solidFill>
                  <a:schemeClr val="tx1"/>
                </a:solidFill>
                <a:cs typeface="Segoe UI Light" panose="020B0502040204020203" pitchFamily="34" charset="0"/>
              </a:rPr>
              <a:t>Log storage account</a:t>
            </a:r>
          </a:p>
          <a:p>
            <a:pPr marL="685800" lvl="1" indent="-457200">
              <a:spcAft>
                <a:spcPts val="600"/>
              </a:spcAft>
              <a:buFont typeface="Arial" panose="020B0604020202020204" pitchFamily="34" charset="0"/>
              <a:buChar char="•"/>
            </a:pPr>
            <a:r>
              <a:rPr lang="en-US" sz="2400" dirty="0">
                <a:solidFill>
                  <a:schemeClr val="tx1"/>
                </a:solidFill>
                <a:cs typeface="Segoe UI Light" panose="020B0502040204020203" pitchFamily="34" charset="0"/>
              </a:rPr>
              <a:t>Key vault</a:t>
            </a:r>
          </a:p>
        </p:txBody>
      </p:sp>
    </p:spTree>
    <p:extLst>
      <p:ext uri="{BB962C8B-B14F-4D97-AF65-F5344CB8AC3E}">
        <p14:creationId xmlns:p14="http://schemas.microsoft.com/office/powerpoint/2010/main" val="241937300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B8E51-47B1-4BE9-8ADC-9E3E1914CB36}"/>
              </a:ext>
            </a:extLst>
          </p:cNvPr>
          <p:cNvSpPr>
            <a:spLocks noGrp="1"/>
          </p:cNvSpPr>
          <p:nvPr>
            <p:ph type="title"/>
          </p:nvPr>
        </p:nvSpPr>
        <p:spPr>
          <a:xfrm>
            <a:off x="588263" y="457201"/>
            <a:ext cx="11018520" cy="430887"/>
          </a:xfrm>
        </p:spPr>
        <p:txBody>
          <a:bodyPr/>
          <a:lstStyle/>
          <a:p>
            <a:r>
              <a:rPr lang="en-US" dirty="0"/>
              <a:t>Test Migration (1 of 3)</a:t>
            </a:r>
          </a:p>
        </p:txBody>
      </p:sp>
      <p:sp>
        <p:nvSpPr>
          <p:cNvPr id="3" name="Text Placeholder 2">
            <a:extLst>
              <a:ext uri="{FF2B5EF4-FFF2-40B4-BE49-F238E27FC236}">
                <a16:creationId xmlns:a16="http://schemas.microsoft.com/office/drawing/2014/main" id="{0A7C05D4-4B87-43FD-A118-875915C8DE5B}"/>
              </a:ext>
            </a:extLst>
          </p:cNvPr>
          <p:cNvSpPr>
            <a:spLocks noGrp="1"/>
          </p:cNvSpPr>
          <p:nvPr>
            <p:ph type="body" sz="quarter" idx="4294967295"/>
          </p:nvPr>
        </p:nvSpPr>
        <p:spPr>
          <a:xfrm>
            <a:off x="511629" y="2136775"/>
            <a:ext cx="4604658" cy="1292225"/>
          </a:xfrm>
          <a:solidFill>
            <a:schemeClr val="bg1">
              <a:lumMod val="95000"/>
            </a:schemeClr>
          </a:solidFill>
        </p:spPr>
        <p:txBody>
          <a:bodyPr/>
          <a:lstStyle/>
          <a:p>
            <a:pPr marL="0" indent="0">
              <a:buNone/>
            </a:pPr>
            <a:r>
              <a:rPr lang="en-US" dirty="0">
                <a:latin typeface="Segoe UI Light" panose="020B0502040204020203" pitchFamily="34" charset="0"/>
                <a:cs typeface="Segoe UI Light" panose="020B0502040204020203" pitchFamily="34" charset="0"/>
              </a:rPr>
              <a:t>In </a:t>
            </a:r>
            <a:r>
              <a:rPr lang="en-US" b="1" dirty="0">
                <a:latin typeface="Segoe UI Light" panose="020B0502040204020203" pitchFamily="34" charset="0"/>
                <a:cs typeface="Segoe UI Light" panose="020B0502040204020203" pitchFamily="34" charset="0"/>
              </a:rPr>
              <a:t>Migration goals &gt; Servers &gt; Azure Migrate: Server Migration</a:t>
            </a:r>
            <a:r>
              <a:rPr lang="en-US" dirty="0">
                <a:latin typeface="Segoe UI Light" panose="020B0502040204020203" pitchFamily="34" charset="0"/>
                <a:cs typeface="Segoe UI Light" panose="020B0502040204020203" pitchFamily="34" charset="0"/>
              </a:rPr>
              <a:t>, click </a:t>
            </a:r>
            <a:r>
              <a:rPr lang="en-US" b="1" dirty="0">
                <a:latin typeface="Segoe UI Light" panose="020B0502040204020203" pitchFamily="34" charset="0"/>
                <a:cs typeface="Segoe UI Light" panose="020B0502040204020203" pitchFamily="34" charset="0"/>
              </a:rPr>
              <a:t>Test migrated servers</a:t>
            </a:r>
            <a:r>
              <a:rPr lang="en-US" dirty="0">
                <a:latin typeface="Segoe UI Light" panose="020B0502040204020203" pitchFamily="34" charset="0"/>
                <a:cs typeface="Segoe UI Light" panose="020B0502040204020203" pitchFamily="34" charset="0"/>
              </a:rPr>
              <a:t>.</a:t>
            </a:r>
          </a:p>
        </p:txBody>
      </p:sp>
      <p:pic>
        <p:nvPicPr>
          <p:cNvPr id="4" name="Picture 3" descr="Screenshot of the Azure Migrate: Server Migration page with the Test migrated server option highlighted with a red border.">
            <a:extLst>
              <a:ext uri="{FF2B5EF4-FFF2-40B4-BE49-F238E27FC236}">
                <a16:creationId xmlns:a16="http://schemas.microsoft.com/office/drawing/2014/main" id="{DE811801-1DB7-404D-845B-8C429B85836C}"/>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6096000" y="1162592"/>
            <a:ext cx="5798911" cy="4532815"/>
          </a:xfrm>
          <a:prstGeom prst="rect">
            <a:avLst/>
          </a:prstGeom>
          <a:ln w="3175">
            <a:solidFill>
              <a:schemeClr val="tx1"/>
            </a:solidFill>
          </a:ln>
        </p:spPr>
      </p:pic>
      <p:sp>
        <p:nvSpPr>
          <p:cNvPr id="7" name="Rectangle 6">
            <a:extLst>
              <a:ext uri="{FF2B5EF4-FFF2-40B4-BE49-F238E27FC236}">
                <a16:creationId xmlns:a16="http://schemas.microsoft.com/office/drawing/2014/main" id="{FDA04BE2-FA4F-42C3-BEB7-09466A7808D6}"/>
              </a:ext>
              <a:ext uri="{C183D7F6-B498-43B3-948B-1728B52AA6E4}">
                <adec:decorative xmlns:adec="http://schemas.microsoft.com/office/drawing/2017/decorative" val="1"/>
              </a:ext>
            </a:extLst>
          </p:cNvPr>
          <p:cNvSpPr/>
          <p:nvPr/>
        </p:nvSpPr>
        <p:spPr bwMode="auto">
          <a:xfrm>
            <a:off x="5584371" y="938348"/>
            <a:ext cx="6472645" cy="5070565"/>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0267065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485413-C5DE-4BD6-A868-B83BF49A080C}"/>
              </a:ext>
            </a:extLst>
          </p:cNvPr>
          <p:cNvSpPr>
            <a:spLocks noGrp="1"/>
          </p:cNvSpPr>
          <p:nvPr>
            <p:ph type="title"/>
          </p:nvPr>
        </p:nvSpPr>
        <p:spPr/>
        <p:txBody>
          <a:bodyPr/>
          <a:lstStyle/>
          <a:p>
            <a:r>
              <a:rPr lang="en-US" dirty="0"/>
              <a:t>Test Migration (2 of 3)</a:t>
            </a:r>
          </a:p>
        </p:txBody>
      </p:sp>
      <p:sp>
        <p:nvSpPr>
          <p:cNvPr id="3" name="Text Placeholder 2">
            <a:extLst>
              <a:ext uri="{FF2B5EF4-FFF2-40B4-BE49-F238E27FC236}">
                <a16:creationId xmlns:a16="http://schemas.microsoft.com/office/drawing/2014/main" id="{955D2ABB-AAB1-4DA6-A952-979ED2FCBF00}"/>
              </a:ext>
            </a:extLst>
          </p:cNvPr>
          <p:cNvSpPr>
            <a:spLocks noGrp="1"/>
          </p:cNvSpPr>
          <p:nvPr>
            <p:ph type="body" sz="quarter" idx="4294967295"/>
          </p:nvPr>
        </p:nvSpPr>
        <p:spPr>
          <a:xfrm>
            <a:off x="587375" y="5040583"/>
            <a:ext cx="11017250" cy="546753"/>
          </a:xfrm>
          <a:solidFill>
            <a:schemeClr val="bg1">
              <a:lumMod val="95000"/>
            </a:schemeClr>
          </a:solidFill>
        </p:spPr>
        <p:txBody>
          <a:bodyPr/>
          <a:lstStyle/>
          <a:p>
            <a:pPr marL="342900" indent="-342900">
              <a:buFont typeface="Arial" panose="020B0604020202020204" pitchFamily="34" charset="0"/>
              <a:buChar char="•"/>
            </a:pPr>
            <a:r>
              <a:rPr lang="en-US" dirty="0">
                <a:latin typeface="+mn-lt"/>
              </a:rPr>
              <a:t>Right-click the VM to test, and click </a:t>
            </a:r>
            <a:r>
              <a:rPr lang="en-US" b="1" dirty="0">
                <a:latin typeface="+mn-lt"/>
              </a:rPr>
              <a:t>Test migrate</a:t>
            </a:r>
          </a:p>
        </p:txBody>
      </p:sp>
      <p:pic>
        <p:nvPicPr>
          <p:cNvPr id="5" name="Picture 4" descr="Screenshot of the Azure Migrate: Server Migration - Replicating machines blade showing example of VM with replication status, health of the VM, migration phase (test migration pending), last sync, and with the Test  migrate option highlighted with a red border.">
            <a:extLst>
              <a:ext uri="{FF2B5EF4-FFF2-40B4-BE49-F238E27FC236}">
                <a16:creationId xmlns:a16="http://schemas.microsoft.com/office/drawing/2014/main" id="{0076FBBC-18C5-4D8F-B8AC-D469C3DC2B1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587376" y="1436499"/>
            <a:ext cx="11017250" cy="3055673"/>
          </a:xfrm>
          <a:prstGeom prst="rect">
            <a:avLst/>
          </a:prstGeom>
          <a:ln w="3175">
            <a:solidFill>
              <a:schemeClr val="tx1"/>
            </a:solidFill>
          </a:ln>
        </p:spPr>
      </p:pic>
      <p:sp>
        <p:nvSpPr>
          <p:cNvPr id="7" name="Rectangle 6">
            <a:extLst>
              <a:ext uri="{FF2B5EF4-FFF2-40B4-BE49-F238E27FC236}">
                <a16:creationId xmlns:a16="http://schemas.microsoft.com/office/drawing/2014/main" id="{ECA054C7-8B7A-40E8-9924-46F25975A65C}"/>
              </a:ext>
              <a:ext uri="{C183D7F6-B498-43B3-948B-1728B52AA6E4}">
                <adec:decorative xmlns:adec="http://schemas.microsoft.com/office/drawing/2017/decorative" val="1"/>
              </a:ext>
            </a:extLst>
          </p:cNvPr>
          <p:cNvSpPr/>
          <p:nvPr/>
        </p:nvSpPr>
        <p:spPr bwMode="auto">
          <a:xfrm>
            <a:off x="457199" y="1211695"/>
            <a:ext cx="11353801" cy="3675991"/>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4332690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8445CE1-D014-45D5-A759-A4FE04C739B5}"/>
              </a:ext>
            </a:extLst>
          </p:cNvPr>
          <p:cNvSpPr>
            <a:spLocks noGrp="1"/>
          </p:cNvSpPr>
          <p:nvPr>
            <p:ph type="title"/>
          </p:nvPr>
        </p:nvSpPr>
        <p:spPr/>
        <p:txBody>
          <a:bodyPr/>
          <a:lstStyle/>
          <a:p>
            <a:r>
              <a:rPr lang="en-US" dirty="0"/>
              <a:t>Test Migration (3 of 3) </a:t>
            </a:r>
          </a:p>
        </p:txBody>
      </p:sp>
      <p:sp>
        <p:nvSpPr>
          <p:cNvPr id="3" name="Text Placeholder 2">
            <a:extLst>
              <a:ext uri="{FF2B5EF4-FFF2-40B4-BE49-F238E27FC236}">
                <a16:creationId xmlns:a16="http://schemas.microsoft.com/office/drawing/2014/main" id="{F2FD3326-E99A-473E-87A3-E7807923652F}"/>
              </a:ext>
            </a:extLst>
          </p:cNvPr>
          <p:cNvSpPr>
            <a:spLocks noGrp="1"/>
          </p:cNvSpPr>
          <p:nvPr>
            <p:ph type="body" sz="quarter" idx="4294967295"/>
          </p:nvPr>
        </p:nvSpPr>
        <p:spPr>
          <a:xfrm>
            <a:off x="625474" y="5104892"/>
            <a:ext cx="11017250" cy="908839"/>
          </a:xfrm>
          <a:solidFill>
            <a:schemeClr val="bg1">
              <a:lumMod val="95000"/>
            </a:schemeClr>
          </a:solidFill>
        </p:spPr>
        <p:txBody>
          <a:bodyPr/>
          <a:lstStyle/>
          <a:p>
            <a:pPr marL="342900" indent="-342900">
              <a:buFont typeface="Arial" panose="020B0604020202020204" pitchFamily="34" charset="0"/>
              <a:buChar char="•"/>
            </a:pPr>
            <a:r>
              <a:rPr lang="en-US" dirty="0">
                <a:latin typeface="+mn-lt"/>
              </a:rPr>
              <a:t>After the test is done, right-click the Azure VM in </a:t>
            </a:r>
            <a:r>
              <a:rPr lang="en-US" b="1" dirty="0">
                <a:latin typeface="+mn-lt"/>
              </a:rPr>
              <a:t>Replicating machines</a:t>
            </a:r>
            <a:r>
              <a:rPr lang="en-US" dirty="0">
                <a:latin typeface="+mn-lt"/>
              </a:rPr>
              <a:t>, and click </a:t>
            </a:r>
            <a:r>
              <a:rPr lang="en-US" b="1" dirty="0">
                <a:latin typeface="+mn-lt"/>
              </a:rPr>
              <a:t>Clean up test migration</a:t>
            </a:r>
          </a:p>
        </p:txBody>
      </p:sp>
      <p:pic>
        <p:nvPicPr>
          <p:cNvPr id="4" name="Picture 3" descr="Screenshot of the Azure Migrate: Server Migration - Replicating machines blade, showing example of VM with replication status, health of the VM, migration phase (test clean up pending), last sync, and with the Test clean up option highlighted with a red border.">
            <a:extLst>
              <a:ext uri="{FF2B5EF4-FFF2-40B4-BE49-F238E27FC236}">
                <a16:creationId xmlns:a16="http://schemas.microsoft.com/office/drawing/2014/main" id="{0E652D3A-2678-4D98-8BE4-CD0702A820B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753295" y="1521524"/>
            <a:ext cx="10685410" cy="3056332"/>
          </a:xfrm>
          <a:prstGeom prst="rect">
            <a:avLst/>
          </a:prstGeom>
          <a:ln w="3175">
            <a:solidFill>
              <a:schemeClr val="tx1"/>
            </a:solidFill>
          </a:ln>
        </p:spPr>
      </p:pic>
      <p:sp>
        <p:nvSpPr>
          <p:cNvPr id="7" name="Rectangle 6">
            <a:extLst>
              <a:ext uri="{FF2B5EF4-FFF2-40B4-BE49-F238E27FC236}">
                <a16:creationId xmlns:a16="http://schemas.microsoft.com/office/drawing/2014/main" id="{F59D0011-1472-4689-B5C1-1C702F9EBE1C}"/>
              </a:ext>
              <a:ext uri="{C183D7F6-B498-43B3-948B-1728B52AA6E4}">
                <adec:decorative xmlns:adec="http://schemas.microsoft.com/office/drawing/2017/decorative" val="1"/>
              </a:ext>
            </a:extLst>
          </p:cNvPr>
          <p:cNvSpPr/>
          <p:nvPr/>
        </p:nvSpPr>
        <p:spPr bwMode="auto">
          <a:xfrm>
            <a:off x="457199" y="1211695"/>
            <a:ext cx="11353801" cy="3675991"/>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5837064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FCF26-ACDE-43A6-A103-3566AE4C2C1E}"/>
              </a:ext>
            </a:extLst>
          </p:cNvPr>
          <p:cNvSpPr>
            <a:spLocks noGrp="1"/>
          </p:cNvSpPr>
          <p:nvPr>
            <p:ph type="title"/>
          </p:nvPr>
        </p:nvSpPr>
        <p:spPr>
          <a:xfrm>
            <a:off x="588263" y="457201"/>
            <a:ext cx="11018520" cy="430887"/>
          </a:xfrm>
        </p:spPr>
        <p:txBody>
          <a:bodyPr/>
          <a:lstStyle/>
          <a:p>
            <a:r>
              <a:rPr lang="en-US" dirty="0"/>
              <a:t>Migrate Virtual Machines</a:t>
            </a:r>
          </a:p>
        </p:txBody>
      </p:sp>
      <p:sp>
        <p:nvSpPr>
          <p:cNvPr id="3" name="Text Placeholder 2">
            <a:extLst>
              <a:ext uri="{FF2B5EF4-FFF2-40B4-BE49-F238E27FC236}">
                <a16:creationId xmlns:a16="http://schemas.microsoft.com/office/drawing/2014/main" id="{003503DF-B9E4-4451-B105-3CBBEB48C8C3}"/>
              </a:ext>
            </a:extLst>
          </p:cNvPr>
          <p:cNvSpPr>
            <a:spLocks noGrp="1"/>
          </p:cNvSpPr>
          <p:nvPr>
            <p:ph type="body" sz="quarter" idx="4294967295"/>
          </p:nvPr>
        </p:nvSpPr>
        <p:spPr>
          <a:xfrm>
            <a:off x="580849" y="1459409"/>
            <a:ext cx="5617028" cy="3816429"/>
          </a:xfrm>
          <a:solidFill>
            <a:schemeClr val="bg1">
              <a:lumMod val="95000"/>
            </a:schemeClr>
          </a:solidFill>
        </p:spPr>
        <p:txBody>
          <a:bodyPr/>
          <a:lstStyle/>
          <a:p>
            <a:pPr marL="0" indent="0">
              <a:spcAft>
                <a:spcPts val="1200"/>
              </a:spcAft>
              <a:buNone/>
            </a:pPr>
            <a:r>
              <a:rPr lang="en-US" sz="2400" dirty="0">
                <a:latin typeface="+mn-lt"/>
                <a:cs typeface="Segoe UI Light" panose="020B0502040204020203" pitchFamily="34" charset="0"/>
              </a:rPr>
              <a:t>After you've verified that the test migration works as expected, you can migrate the on-premises machines.</a:t>
            </a:r>
            <a:br>
              <a:rPr lang="en-US" sz="2400" dirty="0">
                <a:latin typeface="+mn-lt"/>
                <a:cs typeface="Segoe UI Light" panose="020B0502040204020203" pitchFamily="34" charset="0"/>
              </a:rPr>
            </a:br>
            <a:endParaRPr lang="en-US" sz="2400" dirty="0">
              <a:latin typeface="+mn-lt"/>
              <a:cs typeface="Segoe UI Light" panose="020B0502040204020203" pitchFamily="34" charset="0"/>
            </a:endParaRPr>
          </a:p>
          <a:p>
            <a:pPr marL="685800" lvl="1" indent="-457200">
              <a:spcAft>
                <a:spcPts val="1200"/>
              </a:spcAft>
              <a:buFont typeface="+mj-lt"/>
              <a:buAutoNum type="arabicPeriod"/>
            </a:pPr>
            <a:r>
              <a:rPr lang="en-US" sz="2400" dirty="0">
                <a:solidFill>
                  <a:srgbClr val="000000"/>
                </a:solidFill>
                <a:cs typeface="Segoe UI Light" panose="020B0502040204020203" pitchFamily="34" charset="0"/>
              </a:rPr>
              <a:t> </a:t>
            </a:r>
            <a:r>
              <a:rPr lang="en-US" sz="2400" dirty="0">
                <a:solidFill>
                  <a:schemeClr val="tx1"/>
                </a:solidFill>
                <a:cs typeface="Segoe UI Light" panose="020B0502040204020203" pitchFamily="34" charset="0"/>
              </a:rPr>
              <a:t>In the Azure Migrate project &gt; </a:t>
            </a:r>
            <a:r>
              <a:rPr lang="en-US" sz="2400" b="1" dirty="0">
                <a:solidFill>
                  <a:schemeClr val="tx1"/>
                </a:solidFill>
                <a:cs typeface="Segoe UI Light" panose="020B0502040204020203" pitchFamily="34" charset="0"/>
              </a:rPr>
              <a:t>Servers &gt; Azure Migrate: Server Migration</a:t>
            </a:r>
            <a:r>
              <a:rPr lang="en-US" sz="2400" dirty="0">
                <a:solidFill>
                  <a:schemeClr val="tx1"/>
                </a:solidFill>
                <a:cs typeface="Segoe UI Light" panose="020B0502040204020203" pitchFamily="34" charset="0"/>
              </a:rPr>
              <a:t>, click Replicating servers</a:t>
            </a:r>
          </a:p>
          <a:p>
            <a:pPr marL="685800" lvl="1" indent="-457200">
              <a:spcAft>
                <a:spcPts val="1200"/>
              </a:spcAft>
              <a:buFont typeface="+mj-lt"/>
              <a:buAutoNum type="arabicPeriod"/>
            </a:pPr>
            <a:r>
              <a:rPr lang="en-US" sz="2400" dirty="0">
                <a:solidFill>
                  <a:schemeClr val="tx1"/>
                </a:solidFill>
                <a:cs typeface="Segoe UI Light" panose="020B0502040204020203" pitchFamily="34" charset="0"/>
              </a:rPr>
              <a:t>In </a:t>
            </a:r>
            <a:r>
              <a:rPr lang="en-US" sz="2400" b="1" dirty="0">
                <a:solidFill>
                  <a:schemeClr val="tx1"/>
                </a:solidFill>
                <a:cs typeface="Segoe UI Light" panose="020B0502040204020203" pitchFamily="34" charset="0"/>
              </a:rPr>
              <a:t>Replicating machines</a:t>
            </a:r>
            <a:r>
              <a:rPr lang="en-US" sz="2400" dirty="0">
                <a:solidFill>
                  <a:schemeClr val="tx1"/>
                </a:solidFill>
                <a:cs typeface="Segoe UI Light" panose="020B0502040204020203" pitchFamily="34" charset="0"/>
              </a:rPr>
              <a:t>, right-click the VM </a:t>
            </a:r>
            <a:r>
              <a:rPr lang="en-US" sz="2400" b="1" dirty="0">
                <a:solidFill>
                  <a:schemeClr val="tx1"/>
                </a:solidFill>
                <a:cs typeface="Segoe UI Light" panose="020B0502040204020203" pitchFamily="34" charset="0"/>
              </a:rPr>
              <a:t>&gt;Migrate</a:t>
            </a:r>
            <a:endParaRPr lang="en-US" sz="2400" dirty="0">
              <a:latin typeface="+mn-lt"/>
              <a:cs typeface="Segoe UI Light" panose="020B0502040204020203" pitchFamily="34" charset="0"/>
            </a:endParaRPr>
          </a:p>
        </p:txBody>
      </p:sp>
      <p:pic>
        <p:nvPicPr>
          <p:cNvPr id="4" name="Picture 3" descr="Screenshot of the Azure Migrate: Server Migration page with the Replicating servers option highlighted with a red border.">
            <a:extLst>
              <a:ext uri="{FF2B5EF4-FFF2-40B4-BE49-F238E27FC236}">
                <a16:creationId xmlns:a16="http://schemas.microsoft.com/office/drawing/2014/main" id="{0F560B34-5487-445E-9CD2-73801F52BB5C}"/>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6829248" y="1459409"/>
            <a:ext cx="4781903" cy="4200438"/>
          </a:xfrm>
          <a:prstGeom prst="rect">
            <a:avLst/>
          </a:prstGeom>
          <a:ln w="3175">
            <a:solidFill>
              <a:schemeClr val="tx1"/>
            </a:solidFill>
          </a:ln>
        </p:spPr>
      </p:pic>
      <p:sp>
        <p:nvSpPr>
          <p:cNvPr id="7" name="Rectangle 6">
            <a:extLst>
              <a:ext uri="{FF2B5EF4-FFF2-40B4-BE49-F238E27FC236}">
                <a16:creationId xmlns:a16="http://schemas.microsoft.com/office/drawing/2014/main" id="{40FC80D2-6964-4813-B9C9-1480F1A3824B}"/>
              </a:ext>
              <a:ext uri="{C183D7F6-B498-43B3-948B-1728B52AA6E4}">
                <adec:decorative xmlns:adec="http://schemas.microsoft.com/office/drawing/2017/decorative" val="1"/>
              </a:ext>
            </a:extLst>
          </p:cNvPr>
          <p:cNvSpPr/>
          <p:nvPr/>
        </p:nvSpPr>
        <p:spPr bwMode="auto">
          <a:xfrm>
            <a:off x="6411686" y="990600"/>
            <a:ext cx="5617028" cy="5138057"/>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4119905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85217" y="2940213"/>
            <a:ext cx="8892608" cy="977575"/>
          </a:xfrm>
        </p:spPr>
        <p:txBody>
          <a:bodyPr/>
          <a:lstStyle/>
          <a:p>
            <a:r>
              <a:rPr lang="en-US" dirty="0"/>
              <a:t>Lesson 01: Migrate Workloads using Azure Migrate</a:t>
            </a:r>
          </a:p>
        </p:txBody>
      </p:sp>
      <p:pic>
        <p:nvPicPr>
          <p:cNvPr id="2" name="Graphic 1">
            <a:extLst>
              <a:ext uri="{FF2B5EF4-FFF2-40B4-BE49-F238E27FC236}">
                <a16:creationId xmlns:a16="http://schemas.microsoft.com/office/drawing/2014/main" id="{B471C188-479C-446C-BFC4-87A4AAD88BD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1796" y="2774949"/>
            <a:ext cx="1247479" cy="1247479"/>
          </a:xfrm>
          <a:prstGeom prst="rect">
            <a:avLst/>
          </a:prstGeom>
        </p:spPr>
      </p:pic>
    </p:spTree>
    <p:extLst>
      <p:ext uri="{BB962C8B-B14F-4D97-AF65-F5344CB8AC3E}">
        <p14:creationId xmlns:p14="http://schemas.microsoft.com/office/powerpoint/2010/main" val="175390047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85217" y="3179701"/>
            <a:ext cx="8892608" cy="498598"/>
          </a:xfrm>
        </p:spPr>
        <p:txBody>
          <a:bodyPr/>
          <a:lstStyle/>
          <a:p>
            <a:r>
              <a:rPr lang="en-US" dirty="0"/>
              <a:t>Lesson 03:  VMware Agent-Based Migration</a:t>
            </a:r>
          </a:p>
        </p:txBody>
      </p:sp>
      <p:pic>
        <p:nvPicPr>
          <p:cNvPr id="3" name="Picture 2">
            <a:extLst>
              <a:ext uri="{FF2B5EF4-FFF2-40B4-BE49-F238E27FC236}">
                <a16:creationId xmlns:a16="http://schemas.microsoft.com/office/drawing/2014/main" id="{296B5769-9920-4DD9-9E1B-98C7D38483C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3445" y="2805260"/>
            <a:ext cx="1247479" cy="1247479"/>
          </a:xfrm>
          <a:prstGeom prst="rect">
            <a:avLst/>
          </a:prstGeom>
        </p:spPr>
      </p:pic>
    </p:spTree>
    <p:extLst>
      <p:ext uri="{BB962C8B-B14F-4D97-AF65-F5344CB8AC3E}">
        <p14:creationId xmlns:p14="http://schemas.microsoft.com/office/powerpoint/2010/main" val="254642576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F075E2-008C-487E-9EB8-0BAA347A5C0C}"/>
              </a:ext>
            </a:extLst>
          </p:cNvPr>
          <p:cNvSpPr>
            <a:spLocks noGrp="1"/>
          </p:cNvSpPr>
          <p:nvPr>
            <p:ph type="title"/>
          </p:nvPr>
        </p:nvSpPr>
        <p:spPr>
          <a:xfrm>
            <a:off x="455996" y="2633912"/>
            <a:ext cx="2412564" cy="1590179"/>
          </a:xfrm>
        </p:spPr>
        <p:txBody>
          <a:bodyPr/>
          <a:lstStyle/>
          <a:p>
            <a:r>
              <a:rPr lang="en-US" dirty="0"/>
              <a:t>VMware Agent-Based Migration</a:t>
            </a:r>
            <a:br>
              <a:rPr lang="en-US" dirty="0"/>
            </a:br>
            <a:r>
              <a:rPr lang="en-US" dirty="0"/>
              <a:t>Overview</a:t>
            </a:r>
          </a:p>
        </p:txBody>
      </p:sp>
      <p:sp>
        <p:nvSpPr>
          <p:cNvPr id="4" name="TextBox 3">
            <a:extLst>
              <a:ext uri="{FF2B5EF4-FFF2-40B4-BE49-F238E27FC236}">
                <a16:creationId xmlns:a16="http://schemas.microsoft.com/office/drawing/2014/main" id="{FC4C1558-95F6-47E5-B2CC-71FCC1DCBEFC}"/>
              </a:ext>
            </a:extLst>
          </p:cNvPr>
          <p:cNvSpPr txBox="1"/>
          <p:nvPr/>
        </p:nvSpPr>
        <p:spPr>
          <a:xfrm>
            <a:off x="3504705" y="404972"/>
            <a:ext cx="6946759" cy="5726274"/>
          </a:xfrm>
          <a:prstGeom prst="rect">
            <a:avLst/>
          </a:prstGeom>
          <a:noFill/>
        </p:spPr>
        <p:txBody>
          <a:bodyPr wrap="none" lIns="179285" tIns="143428" rIns="179285" bIns="143428" rtlCol="0">
            <a:spAutoFit/>
          </a:bodyPr>
          <a:lstStyle/>
          <a:p>
            <a:pPr marL="336145" indent="-336145">
              <a:lnSpc>
                <a:spcPct val="150000"/>
              </a:lnSpc>
              <a:spcAft>
                <a:spcPts val="588"/>
              </a:spcAft>
              <a:buFont typeface="Arial" panose="020B0604020202020204" pitchFamily="34" charset="0"/>
              <a:buChar char="•"/>
            </a:pPr>
            <a:r>
              <a:rPr lang="en-US" sz="2353" dirty="0">
                <a:gradFill>
                  <a:gsLst>
                    <a:gs pos="2917">
                      <a:schemeClr val="tx1"/>
                    </a:gs>
                    <a:gs pos="30000">
                      <a:schemeClr val="tx1"/>
                    </a:gs>
                  </a:gsLst>
                  <a:lin ang="5400000" scaled="0"/>
                </a:gradFill>
              </a:rPr>
              <a:t>Prepare Azure for Migration</a:t>
            </a:r>
          </a:p>
          <a:p>
            <a:pPr marL="336145" indent="-336145">
              <a:lnSpc>
                <a:spcPct val="150000"/>
              </a:lnSpc>
              <a:spcAft>
                <a:spcPts val="588"/>
              </a:spcAft>
              <a:buFont typeface="Arial" panose="020B0604020202020204" pitchFamily="34" charset="0"/>
              <a:buChar char="•"/>
            </a:pPr>
            <a:r>
              <a:rPr lang="en-US" sz="2353" dirty="0">
                <a:gradFill>
                  <a:gsLst>
                    <a:gs pos="2917">
                      <a:schemeClr val="tx1"/>
                    </a:gs>
                    <a:gs pos="30000">
                      <a:schemeClr val="tx1"/>
                    </a:gs>
                  </a:gsLst>
                  <a:lin ang="5400000" scaled="0"/>
                </a:gradFill>
              </a:rPr>
              <a:t>Prepare the On-premises VMware Environment</a:t>
            </a:r>
          </a:p>
          <a:p>
            <a:pPr marL="336145" indent="-336145">
              <a:lnSpc>
                <a:spcPct val="150000"/>
              </a:lnSpc>
              <a:spcAft>
                <a:spcPts val="588"/>
              </a:spcAft>
              <a:buFont typeface="Arial" panose="020B0604020202020204" pitchFamily="34" charset="0"/>
              <a:buChar char="•"/>
            </a:pPr>
            <a:r>
              <a:rPr lang="en-US" sz="2353" dirty="0">
                <a:gradFill>
                  <a:gsLst>
                    <a:gs pos="2917">
                      <a:schemeClr val="tx1"/>
                    </a:gs>
                    <a:gs pos="30000">
                      <a:schemeClr val="tx1"/>
                    </a:gs>
                  </a:gsLst>
                  <a:lin ang="5400000" scaled="0"/>
                </a:gradFill>
              </a:rPr>
              <a:t>Add the Azure Migrate Server Migration Tool</a:t>
            </a:r>
          </a:p>
          <a:p>
            <a:pPr marL="336145" indent="-336145">
              <a:lnSpc>
                <a:spcPct val="150000"/>
              </a:lnSpc>
              <a:spcAft>
                <a:spcPts val="588"/>
              </a:spcAft>
              <a:buFont typeface="Arial" panose="020B0604020202020204" pitchFamily="34" charset="0"/>
              <a:buChar char="•"/>
            </a:pPr>
            <a:r>
              <a:rPr lang="en-US" sz="2353" dirty="0">
                <a:gradFill>
                  <a:gsLst>
                    <a:gs pos="2917">
                      <a:schemeClr val="tx1"/>
                    </a:gs>
                    <a:gs pos="30000">
                      <a:schemeClr val="tx1"/>
                    </a:gs>
                  </a:gsLst>
                  <a:lin ang="5400000" scaled="0"/>
                </a:gradFill>
              </a:rPr>
              <a:t>Replication Appliance</a:t>
            </a:r>
          </a:p>
          <a:p>
            <a:pPr marL="336145" indent="-336145">
              <a:lnSpc>
                <a:spcPct val="150000"/>
              </a:lnSpc>
              <a:spcAft>
                <a:spcPts val="588"/>
              </a:spcAft>
              <a:buFont typeface="Arial" panose="020B0604020202020204" pitchFamily="34" charset="0"/>
              <a:buChar char="•"/>
            </a:pPr>
            <a:r>
              <a:rPr lang="en-US" sz="2353" dirty="0">
                <a:gradFill>
                  <a:gsLst>
                    <a:gs pos="2917">
                      <a:schemeClr val="tx1"/>
                    </a:gs>
                    <a:gs pos="30000">
                      <a:schemeClr val="tx1"/>
                    </a:gs>
                  </a:gsLst>
                  <a:lin ang="5400000" scaled="0"/>
                </a:gradFill>
              </a:rPr>
              <a:t>Appliance Setup and Registration</a:t>
            </a:r>
          </a:p>
          <a:p>
            <a:pPr marL="336145" indent="-336145">
              <a:lnSpc>
                <a:spcPct val="150000"/>
              </a:lnSpc>
              <a:spcAft>
                <a:spcPts val="588"/>
              </a:spcAft>
              <a:buFont typeface="Arial" panose="020B0604020202020204" pitchFamily="34" charset="0"/>
              <a:buChar char="•"/>
            </a:pPr>
            <a:r>
              <a:rPr lang="en-US" sz="2353" dirty="0">
                <a:gradFill>
                  <a:gsLst>
                    <a:gs pos="2917">
                      <a:schemeClr val="tx1"/>
                    </a:gs>
                    <a:gs pos="30000">
                      <a:schemeClr val="tx1"/>
                    </a:gs>
                  </a:gsLst>
                  <a:lin ang="5400000" scaled="0"/>
                </a:gradFill>
              </a:rPr>
              <a:t>Replicate VMs</a:t>
            </a:r>
          </a:p>
          <a:p>
            <a:pPr marL="336145" indent="-336145">
              <a:lnSpc>
                <a:spcPct val="150000"/>
              </a:lnSpc>
              <a:spcAft>
                <a:spcPts val="588"/>
              </a:spcAft>
              <a:buFont typeface="Arial" panose="020B0604020202020204" pitchFamily="34" charset="0"/>
              <a:buChar char="•"/>
            </a:pPr>
            <a:r>
              <a:rPr lang="en-US" sz="2353" dirty="0">
                <a:gradFill>
                  <a:gsLst>
                    <a:gs pos="2917">
                      <a:schemeClr val="tx1"/>
                    </a:gs>
                    <a:gs pos="30000">
                      <a:schemeClr val="tx1"/>
                    </a:gs>
                  </a:gsLst>
                  <a:lin ang="5400000" scaled="0"/>
                </a:gradFill>
              </a:rPr>
              <a:t>Replication - Selecting the VMs to Replicate</a:t>
            </a:r>
          </a:p>
          <a:p>
            <a:pPr marL="336145" indent="-336145">
              <a:lnSpc>
                <a:spcPct val="150000"/>
              </a:lnSpc>
              <a:spcAft>
                <a:spcPts val="588"/>
              </a:spcAft>
              <a:buFont typeface="Arial" panose="020B0604020202020204" pitchFamily="34" charset="0"/>
              <a:buChar char="•"/>
            </a:pPr>
            <a:r>
              <a:rPr lang="en-US" sz="2353" dirty="0">
                <a:gradFill>
                  <a:gsLst>
                    <a:gs pos="2917">
                      <a:schemeClr val="tx1"/>
                    </a:gs>
                    <a:gs pos="30000">
                      <a:schemeClr val="tx1"/>
                    </a:gs>
                  </a:gsLst>
                  <a:lin ang="5400000" scaled="0"/>
                </a:gradFill>
              </a:rPr>
              <a:t>Track and Monitor the Replication</a:t>
            </a:r>
          </a:p>
          <a:p>
            <a:pPr marL="336145" indent="-336145">
              <a:lnSpc>
                <a:spcPct val="150000"/>
              </a:lnSpc>
              <a:spcAft>
                <a:spcPts val="588"/>
              </a:spcAft>
              <a:buFont typeface="Arial" panose="020B0604020202020204" pitchFamily="34" charset="0"/>
              <a:buChar char="•"/>
            </a:pPr>
            <a:r>
              <a:rPr lang="en-US" sz="2353" dirty="0">
                <a:gradFill>
                  <a:gsLst>
                    <a:gs pos="2917">
                      <a:schemeClr val="tx1"/>
                    </a:gs>
                    <a:gs pos="30000">
                      <a:schemeClr val="tx1"/>
                    </a:gs>
                  </a:gsLst>
                  <a:lin ang="5400000" scaled="0"/>
                </a:gradFill>
              </a:rPr>
              <a:t>Test the Migration</a:t>
            </a:r>
          </a:p>
        </p:txBody>
      </p:sp>
    </p:spTree>
    <p:extLst>
      <p:ext uri="{BB962C8B-B14F-4D97-AF65-F5344CB8AC3E}">
        <p14:creationId xmlns:p14="http://schemas.microsoft.com/office/powerpoint/2010/main" val="305161543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D2E83-3EC3-40FF-9FAB-734C2AB899A7}"/>
              </a:ext>
            </a:extLst>
          </p:cNvPr>
          <p:cNvSpPr>
            <a:spLocks noGrp="1"/>
          </p:cNvSpPr>
          <p:nvPr>
            <p:ph type="title"/>
          </p:nvPr>
        </p:nvSpPr>
        <p:spPr>
          <a:xfrm>
            <a:off x="455994" y="556381"/>
            <a:ext cx="11303917" cy="813819"/>
          </a:xfrm>
        </p:spPr>
        <p:txBody>
          <a:bodyPr/>
          <a:lstStyle/>
          <a:p>
            <a:r>
              <a:rPr lang="en-US"/>
              <a:t>Prepare Azure for Migration</a:t>
            </a:r>
            <a:endParaRPr lang="en-US" dirty="0"/>
          </a:p>
        </p:txBody>
      </p:sp>
      <p:sp>
        <p:nvSpPr>
          <p:cNvPr id="4" name="Text Placeholder 3">
            <a:extLst>
              <a:ext uri="{FF2B5EF4-FFF2-40B4-BE49-F238E27FC236}">
                <a16:creationId xmlns:a16="http://schemas.microsoft.com/office/drawing/2014/main" id="{B539B9AE-39AE-4A5B-BA29-DB3C41FDCEEF}"/>
              </a:ext>
            </a:extLst>
          </p:cNvPr>
          <p:cNvSpPr>
            <a:spLocks noGrp="1"/>
          </p:cNvSpPr>
          <p:nvPr>
            <p:ph type="body" sz="quarter" idx="10"/>
          </p:nvPr>
        </p:nvSpPr>
        <p:spPr>
          <a:xfrm>
            <a:off x="455613" y="1997839"/>
            <a:ext cx="4457214" cy="2862322"/>
          </a:xfrm>
          <a:solidFill>
            <a:schemeClr val="bg1">
              <a:lumMod val="95000"/>
            </a:schemeClr>
          </a:solidFill>
        </p:spPr>
        <p:txBody>
          <a:bodyPr/>
          <a:lstStyle/>
          <a:p>
            <a:pPr marL="342900" lvl="1" indent="-342900">
              <a:spcAft>
                <a:spcPts val="1200"/>
              </a:spcAft>
              <a:buFont typeface="Arial" panose="020B0604020202020204" pitchFamily="34" charset="0"/>
              <a:buChar char="•"/>
            </a:pPr>
            <a:r>
              <a:rPr lang="en-US" sz="2400"/>
              <a:t>Create an Azure Migrate project</a:t>
            </a:r>
          </a:p>
          <a:p>
            <a:pPr marL="342900" lvl="1" indent="-342900">
              <a:spcAft>
                <a:spcPts val="1200"/>
              </a:spcAft>
              <a:buFont typeface="Arial" panose="020B0604020202020204" pitchFamily="34" charset="0"/>
              <a:buChar char="•"/>
            </a:pPr>
            <a:r>
              <a:rPr lang="en-US" sz="2400"/>
              <a:t>Register the Azure Migrate replication appliance</a:t>
            </a:r>
          </a:p>
          <a:p>
            <a:pPr marL="342900" lvl="1" indent="-342900">
              <a:spcAft>
                <a:spcPts val="1200"/>
              </a:spcAft>
              <a:buFont typeface="Arial" panose="020B0604020202020204" pitchFamily="34" charset="0"/>
              <a:buChar char="•"/>
            </a:pPr>
            <a:r>
              <a:rPr lang="en-US" sz="2400"/>
              <a:t>Create Key Vault</a:t>
            </a:r>
          </a:p>
          <a:p>
            <a:pPr marL="342900" lvl="1" indent="-342900">
              <a:spcAft>
                <a:spcPts val="1200"/>
              </a:spcAft>
              <a:buFont typeface="Arial" panose="020B0604020202020204" pitchFamily="34" charset="0"/>
              <a:buChar char="•"/>
            </a:pPr>
            <a:r>
              <a:rPr lang="en-US" sz="2400"/>
              <a:t>Grant account permissions</a:t>
            </a:r>
            <a:endParaRPr lang="en-US" sz="2400" dirty="0"/>
          </a:p>
        </p:txBody>
      </p:sp>
      <p:pic>
        <p:nvPicPr>
          <p:cNvPr id="7" name="Picture 6" descr="Screenshot showing the Users - User settings blade. The option for App Registration is set to Yes and highlighted with a red border.">
            <a:extLst>
              <a:ext uri="{FF2B5EF4-FFF2-40B4-BE49-F238E27FC236}">
                <a16:creationId xmlns:a16="http://schemas.microsoft.com/office/drawing/2014/main" id="{3308BFF1-237B-44C8-9A69-2FEB8055A26C}"/>
              </a:ext>
            </a:extLst>
          </p:cNvPr>
          <p:cNvPicPr>
            <a:picLocks noChangeAspect="1"/>
          </p:cNvPicPr>
          <p:nvPr/>
        </p:nvPicPr>
        <p:blipFill>
          <a:blip r:embed="rId3"/>
          <a:stretch>
            <a:fillRect/>
          </a:stretch>
        </p:blipFill>
        <p:spPr>
          <a:xfrm>
            <a:off x="5445268" y="1370013"/>
            <a:ext cx="6178264" cy="4441082"/>
          </a:xfrm>
          <a:prstGeom prst="rect">
            <a:avLst/>
          </a:prstGeom>
        </p:spPr>
      </p:pic>
      <p:sp>
        <p:nvSpPr>
          <p:cNvPr id="9" name="Rectangle 8">
            <a:extLst>
              <a:ext uri="{FF2B5EF4-FFF2-40B4-BE49-F238E27FC236}">
                <a16:creationId xmlns:a16="http://schemas.microsoft.com/office/drawing/2014/main" id="{C7C96B05-053E-4C43-9F42-FFB870A51808}"/>
              </a:ext>
              <a:ext uri="{C183D7F6-B498-43B3-948B-1728B52AA6E4}">
                <adec:decorative xmlns:adec="http://schemas.microsoft.com/office/drawing/2017/decorative" val="1"/>
              </a:ext>
            </a:extLst>
          </p:cNvPr>
          <p:cNvSpPr/>
          <p:nvPr/>
        </p:nvSpPr>
        <p:spPr bwMode="auto">
          <a:xfrm>
            <a:off x="5040086" y="990600"/>
            <a:ext cx="6988628" cy="5138057"/>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5163429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13414-0D81-4A7F-AAF4-D1C3ED62ED70}"/>
              </a:ext>
            </a:extLst>
          </p:cNvPr>
          <p:cNvSpPr>
            <a:spLocks noGrp="1"/>
          </p:cNvSpPr>
          <p:nvPr>
            <p:ph type="title"/>
          </p:nvPr>
        </p:nvSpPr>
        <p:spPr>
          <a:xfrm>
            <a:off x="455994" y="556381"/>
            <a:ext cx="11303917" cy="813819"/>
          </a:xfrm>
        </p:spPr>
        <p:txBody>
          <a:bodyPr/>
          <a:lstStyle/>
          <a:p>
            <a:r>
              <a:rPr lang="en-US" dirty="0"/>
              <a:t>Prepare the On-premises VMware Environment</a:t>
            </a:r>
            <a:br>
              <a:rPr lang="en-US" dirty="0"/>
            </a:br>
            <a:endParaRPr lang="en-US" dirty="0"/>
          </a:p>
        </p:txBody>
      </p:sp>
      <p:sp>
        <p:nvSpPr>
          <p:cNvPr id="3" name="Text Placeholder 2">
            <a:extLst>
              <a:ext uri="{FF2B5EF4-FFF2-40B4-BE49-F238E27FC236}">
                <a16:creationId xmlns:a16="http://schemas.microsoft.com/office/drawing/2014/main" id="{2138689B-A3C8-4693-8AEC-13CE2C99071F}"/>
              </a:ext>
            </a:extLst>
          </p:cNvPr>
          <p:cNvSpPr>
            <a:spLocks noGrp="1"/>
          </p:cNvSpPr>
          <p:nvPr>
            <p:ph type="body" sz="quarter" idx="10"/>
          </p:nvPr>
        </p:nvSpPr>
        <p:spPr>
          <a:xfrm>
            <a:off x="586581" y="2198915"/>
            <a:ext cx="11018838" cy="3081356"/>
          </a:xfrm>
        </p:spPr>
        <p:txBody>
          <a:bodyPr/>
          <a:lstStyle/>
          <a:p>
            <a:r>
              <a:rPr lang="en-US" dirty="0"/>
              <a:t>Account access to: </a:t>
            </a:r>
          </a:p>
          <a:p>
            <a:pPr marL="342900" indent="-342900">
              <a:buFont typeface="Arial" panose="020B0604020202020204" pitchFamily="34" charset="0"/>
              <a:buChar char="•"/>
            </a:pPr>
            <a:r>
              <a:rPr lang="en-US" dirty="0"/>
              <a:t>Discover virtual machines – read-only account</a:t>
            </a:r>
          </a:p>
          <a:p>
            <a:pPr marL="342900" indent="-342900">
              <a:buFont typeface="Arial" panose="020B0604020202020204" pitchFamily="34" charset="0"/>
              <a:buChar char="•"/>
            </a:pPr>
            <a:r>
              <a:rPr lang="en-US" dirty="0"/>
              <a:t>Orchestrate replication, failover, and failback</a:t>
            </a:r>
          </a:p>
          <a:p>
            <a:endParaRPr lang="en-US" dirty="0"/>
          </a:p>
          <a:p>
            <a:r>
              <a:rPr lang="en-US" dirty="0"/>
              <a:t>Mobility service must be installed on machines you want to replicate</a:t>
            </a:r>
          </a:p>
          <a:p>
            <a:pPr marL="342900" lvl="1" indent="-342900">
              <a:buFont typeface="Arial" panose="020B0604020202020204" pitchFamily="34" charset="0"/>
              <a:buChar char="•"/>
            </a:pPr>
            <a:r>
              <a:rPr lang="en-US" sz="2353" spc="-49" dirty="0">
                <a:latin typeface="+mj-lt"/>
              </a:rPr>
              <a:t>A domain or local account with permissions to install on the VM</a:t>
            </a:r>
          </a:p>
          <a:p>
            <a:pPr marL="342900" lvl="1" indent="-342900">
              <a:buFont typeface="Arial" panose="020B0604020202020204" pitchFamily="34" charset="0"/>
              <a:buChar char="•"/>
            </a:pPr>
            <a:r>
              <a:rPr lang="en-US" sz="2353" spc="-49" dirty="0">
                <a:latin typeface="+mj-lt"/>
              </a:rPr>
              <a:t>For Linux VMs, prepare a root account on the source Linux server</a:t>
            </a:r>
          </a:p>
          <a:p>
            <a:endParaRPr lang="en-US" dirty="0"/>
          </a:p>
        </p:txBody>
      </p:sp>
      <p:sp>
        <p:nvSpPr>
          <p:cNvPr id="9" name="Rectangle 8">
            <a:extLst>
              <a:ext uri="{FF2B5EF4-FFF2-40B4-BE49-F238E27FC236}">
                <a16:creationId xmlns:a16="http://schemas.microsoft.com/office/drawing/2014/main" id="{8BD2BC85-6B1C-45A2-AE64-972008EB9242}"/>
              </a:ext>
            </a:extLst>
          </p:cNvPr>
          <p:cNvSpPr/>
          <p:nvPr/>
        </p:nvSpPr>
        <p:spPr bwMode="auto">
          <a:xfrm>
            <a:off x="0" y="1098139"/>
            <a:ext cx="12192000" cy="904831"/>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228600"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Azure Migrate Server Migration needs access to VMware servers on the VMware hosts. </a:t>
            </a:r>
          </a:p>
        </p:txBody>
      </p:sp>
    </p:spTree>
    <p:extLst>
      <p:ext uri="{BB962C8B-B14F-4D97-AF65-F5344CB8AC3E}">
        <p14:creationId xmlns:p14="http://schemas.microsoft.com/office/powerpoint/2010/main" val="308069596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C1113-A6CE-4C75-BD15-EEE04C229818}"/>
              </a:ext>
            </a:extLst>
          </p:cNvPr>
          <p:cNvSpPr>
            <a:spLocks noGrp="1"/>
          </p:cNvSpPr>
          <p:nvPr>
            <p:ph type="title"/>
          </p:nvPr>
        </p:nvSpPr>
        <p:spPr>
          <a:xfrm>
            <a:off x="455994" y="556382"/>
            <a:ext cx="11303917" cy="684590"/>
          </a:xfrm>
        </p:spPr>
        <p:txBody>
          <a:bodyPr/>
          <a:lstStyle/>
          <a:p>
            <a:r>
              <a:rPr lang="en-US" dirty="0"/>
              <a:t>Add the Azure Migrate Server Migration Tool (1 of 2)</a:t>
            </a:r>
          </a:p>
        </p:txBody>
      </p:sp>
      <p:sp>
        <p:nvSpPr>
          <p:cNvPr id="3" name="Text Placeholder 2">
            <a:extLst>
              <a:ext uri="{FF2B5EF4-FFF2-40B4-BE49-F238E27FC236}">
                <a16:creationId xmlns:a16="http://schemas.microsoft.com/office/drawing/2014/main" id="{21EDFA46-FC2B-49C4-A3EF-CFE30C595FC0}"/>
              </a:ext>
            </a:extLst>
          </p:cNvPr>
          <p:cNvSpPr>
            <a:spLocks noGrp="1"/>
          </p:cNvSpPr>
          <p:nvPr>
            <p:ph type="body" sz="quarter" idx="10"/>
          </p:nvPr>
        </p:nvSpPr>
        <p:spPr>
          <a:xfrm>
            <a:off x="455993" y="5147676"/>
            <a:ext cx="10854263" cy="908839"/>
          </a:xfrm>
          <a:solidFill>
            <a:schemeClr val="bg1">
              <a:lumMod val="95000"/>
            </a:schemeClr>
          </a:solidFill>
        </p:spPr>
        <p:txBody>
          <a:bodyPr/>
          <a:lstStyle/>
          <a:p>
            <a:pPr marL="342900" indent="-342900">
              <a:buFont typeface="Arial" panose="020B0604020202020204" pitchFamily="34" charset="0"/>
              <a:buChar char="•"/>
            </a:pPr>
            <a:r>
              <a:rPr lang="en-US" dirty="0">
                <a:latin typeface="+mn-lt"/>
              </a:rPr>
              <a:t>In the Azure Migrate project, click </a:t>
            </a:r>
            <a:r>
              <a:rPr lang="en-US" dirty="0"/>
              <a:t>Overview</a:t>
            </a:r>
            <a:r>
              <a:rPr lang="en-US" dirty="0">
                <a:latin typeface="+mn-lt"/>
              </a:rPr>
              <a:t>.</a:t>
            </a:r>
          </a:p>
          <a:p>
            <a:pPr marL="342900" indent="-342900">
              <a:buFont typeface="Arial" panose="020B0604020202020204" pitchFamily="34" charset="0"/>
              <a:buChar char="•"/>
            </a:pPr>
            <a:r>
              <a:rPr lang="en-US" dirty="0">
                <a:latin typeface="+mn-lt"/>
              </a:rPr>
              <a:t>In Discover, assess, and migration servers, </a:t>
            </a:r>
            <a:r>
              <a:rPr lang="en-US" dirty="0"/>
              <a:t>click Assess and migrate servers</a:t>
            </a:r>
            <a:r>
              <a:rPr lang="en-US" dirty="0">
                <a:latin typeface="+mn-lt"/>
              </a:rPr>
              <a:t>.</a:t>
            </a:r>
          </a:p>
        </p:txBody>
      </p:sp>
      <p:pic>
        <p:nvPicPr>
          <p:cNvPr id="4" name="Picture 3" descr="Screenshot of the Get started blade of an Azure Migrate project. The Discover, assess and migrate servers option is highlighted with a red border.">
            <a:extLst>
              <a:ext uri="{FF2B5EF4-FFF2-40B4-BE49-F238E27FC236}">
                <a16:creationId xmlns:a16="http://schemas.microsoft.com/office/drawing/2014/main" id="{BD69267A-2246-46DF-A34C-027D5D704BF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1851695" y="1370013"/>
            <a:ext cx="8095238" cy="3352381"/>
          </a:xfrm>
          <a:prstGeom prst="rect">
            <a:avLst/>
          </a:prstGeom>
          <a:ln w="3175">
            <a:solidFill>
              <a:schemeClr val="tx1"/>
            </a:solidFill>
          </a:ln>
        </p:spPr>
      </p:pic>
      <p:sp>
        <p:nvSpPr>
          <p:cNvPr id="10" name="Rectangle 9">
            <a:extLst>
              <a:ext uri="{FF2B5EF4-FFF2-40B4-BE49-F238E27FC236}">
                <a16:creationId xmlns:a16="http://schemas.microsoft.com/office/drawing/2014/main" id="{A630BB32-37D4-429F-98CE-7BF2B21AF034}"/>
              </a:ext>
              <a:ext uri="{C183D7F6-B498-43B3-948B-1728B52AA6E4}">
                <adec:decorative xmlns:adec="http://schemas.microsoft.com/office/drawing/2017/decorative" val="1"/>
              </a:ext>
            </a:extLst>
          </p:cNvPr>
          <p:cNvSpPr/>
          <p:nvPr/>
        </p:nvSpPr>
        <p:spPr bwMode="auto">
          <a:xfrm>
            <a:off x="455993" y="1163561"/>
            <a:ext cx="10854263" cy="3724125"/>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6324082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85055B-BABD-4C7E-AEEB-1B4BE4F5273A}"/>
              </a:ext>
            </a:extLst>
          </p:cNvPr>
          <p:cNvSpPr>
            <a:spLocks noGrp="1"/>
          </p:cNvSpPr>
          <p:nvPr>
            <p:ph type="title"/>
          </p:nvPr>
        </p:nvSpPr>
        <p:spPr/>
        <p:txBody>
          <a:bodyPr/>
          <a:lstStyle/>
          <a:p>
            <a:r>
              <a:rPr lang="en-US" dirty="0"/>
              <a:t>Add the Azure Migrate Server Migration Tool (2 of 2) </a:t>
            </a:r>
          </a:p>
        </p:txBody>
      </p:sp>
      <p:sp>
        <p:nvSpPr>
          <p:cNvPr id="3" name="Text Placeholder 2">
            <a:extLst>
              <a:ext uri="{FF2B5EF4-FFF2-40B4-BE49-F238E27FC236}">
                <a16:creationId xmlns:a16="http://schemas.microsoft.com/office/drawing/2014/main" id="{B9895E69-7003-407B-904C-50AD5ABFF544}"/>
              </a:ext>
            </a:extLst>
          </p:cNvPr>
          <p:cNvSpPr>
            <a:spLocks noGrp="1"/>
          </p:cNvSpPr>
          <p:nvPr>
            <p:ph type="body" sz="quarter" idx="10"/>
          </p:nvPr>
        </p:nvSpPr>
        <p:spPr>
          <a:xfrm>
            <a:off x="455994" y="2793537"/>
            <a:ext cx="4189867" cy="1270925"/>
          </a:xfrm>
          <a:solidFill>
            <a:schemeClr val="bg1">
              <a:lumMod val="95000"/>
            </a:schemeClr>
          </a:solidFill>
        </p:spPr>
        <p:txBody>
          <a:bodyPr/>
          <a:lstStyle/>
          <a:p>
            <a:r>
              <a:rPr lang="en-US" dirty="0">
                <a:latin typeface="+mn-lt"/>
              </a:rPr>
              <a:t>In Discover, assess and migrate servers, click </a:t>
            </a:r>
            <a:r>
              <a:rPr lang="en-US" dirty="0"/>
              <a:t>Add tools</a:t>
            </a:r>
          </a:p>
        </p:txBody>
      </p:sp>
      <p:pic>
        <p:nvPicPr>
          <p:cNvPr id="5" name="Picture 4" descr="Screenshot of the Add a tool blade, open to the Migrate project tab. Options are shown for subscription, Resource group,   and under PROJECT DETAILS, Migrate project and Geography.">
            <a:extLst>
              <a:ext uri="{FF2B5EF4-FFF2-40B4-BE49-F238E27FC236}">
                <a16:creationId xmlns:a16="http://schemas.microsoft.com/office/drawing/2014/main" id="{52419B95-3EC8-4EA5-AF79-BCD877D410C2}"/>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5189871" y="1419612"/>
            <a:ext cx="6251290" cy="4625955"/>
          </a:xfrm>
          <a:prstGeom prst="rect">
            <a:avLst/>
          </a:prstGeom>
          <a:ln w="3175">
            <a:solidFill>
              <a:schemeClr val="tx1"/>
            </a:solidFill>
          </a:ln>
        </p:spPr>
      </p:pic>
      <p:sp>
        <p:nvSpPr>
          <p:cNvPr id="7" name="Rectangle 6">
            <a:extLst>
              <a:ext uri="{FF2B5EF4-FFF2-40B4-BE49-F238E27FC236}">
                <a16:creationId xmlns:a16="http://schemas.microsoft.com/office/drawing/2014/main" id="{BA687CEF-EE80-4AD0-8856-90345DC3BEC5}"/>
              </a:ext>
              <a:ext uri="{C183D7F6-B498-43B3-948B-1728B52AA6E4}">
                <adec:decorative xmlns:adec="http://schemas.microsoft.com/office/drawing/2017/decorative" val="1"/>
              </a:ext>
            </a:extLst>
          </p:cNvPr>
          <p:cNvSpPr/>
          <p:nvPr/>
        </p:nvSpPr>
        <p:spPr bwMode="auto">
          <a:xfrm>
            <a:off x="4645861" y="1163561"/>
            <a:ext cx="7339310" cy="5138058"/>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2597051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3C76A-4AE5-47E4-B192-ACD3CC93FC42}"/>
              </a:ext>
            </a:extLst>
          </p:cNvPr>
          <p:cNvSpPr>
            <a:spLocks noGrp="1"/>
          </p:cNvSpPr>
          <p:nvPr>
            <p:ph type="title"/>
          </p:nvPr>
        </p:nvSpPr>
        <p:spPr>
          <a:xfrm>
            <a:off x="455994" y="556381"/>
            <a:ext cx="11303917" cy="813819"/>
          </a:xfrm>
        </p:spPr>
        <p:txBody>
          <a:bodyPr/>
          <a:lstStyle/>
          <a:p>
            <a:r>
              <a:rPr lang="en-US" dirty="0"/>
              <a:t>Replication Appliance</a:t>
            </a:r>
            <a:br>
              <a:rPr lang="en-US" dirty="0"/>
            </a:br>
            <a:endParaRPr lang="en-US" dirty="0"/>
          </a:p>
        </p:txBody>
      </p:sp>
      <p:sp>
        <p:nvSpPr>
          <p:cNvPr id="3" name="Text Placeholder 2">
            <a:extLst>
              <a:ext uri="{FF2B5EF4-FFF2-40B4-BE49-F238E27FC236}">
                <a16:creationId xmlns:a16="http://schemas.microsoft.com/office/drawing/2014/main" id="{77D99676-E49F-40C7-886C-BF6AC8619029}"/>
              </a:ext>
            </a:extLst>
          </p:cNvPr>
          <p:cNvSpPr>
            <a:spLocks noGrp="1"/>
          </p:cNvSpPr>
          <p:nvPr>
            <p:ph type="body" sz="quarter" idx="10"/>
          </p:nvPr>
        </p:nvSpPr>
        <p:spPr>
          <a:xfrm>
            <a:off x="455613" y="2307321"/>
            <a:ext cx="11018838" cy="3570208"/>
          </a:xfrm>
          <a:solidFill>
            <a:schemeClr val="bg1">
              <a:lumMod val="95000"/>
            </a:schemeClr>
          </a:solidFill>
        </p:spPr>
        <p:txBody>
          <a:bodyPr/>
          <a:lstStyle/>
          <a:p>
            <a:pPr lvl="1">
              <a:spcAft>
                <a:spcPts val="1200"/>
              </a:spcAft>
            </a:pPr>
            <a:r>
              <a:rPr lang="en-US" sz="2000" dirty="0"/>
              <a:t>Hosts these components:</a:t>
            </a:r>
          </a:p>
          <a:p>
            <a:pPr marL="342900" lvl="1" indent="-342900">
              <a:spcAft>
                <a:spcPts val="1200"/>
              </a:spcAft>
              <a:buFont typeface="Arial" panose="020B0604020202020204" pitchFamily="34" charset="0"/>
              <a:buChar char="•"/>
            </a:pPr>
            <a:r>
              <a:rPr lang="en-US" sz="2000" b="1" dirty="0"/>
              <a:t>Configuration server</a:t>
            </a:r>
            <a:r>
              <a:rPr lang="en-US" sz="2000" dirty="0"/>
              <a:t>: The configuration server coordinates communications between on-premises and Azure and manages data replication.</a:t>
            </a:r>
          </a:p>
          <a:p>
            <a:pPr marL="342900" lvl="1" indent="-342900">
              <a:buFont typeface="Arial" panose="020B0604020202020204" pitchFamily="34" charset="0"/>
              <a:buChar char="•"/>
            </a:pPr>
            <a:r>
              <a:rPr lang="en-US" sz="2000" b="1" dirty="0"/>
              <a:t>Process server</a:t>
            </a:r>
            <a:r>
              <a:rPr lang="en-US" sz="2000" dirty="0"/>
              <a:t>: The process server acts as a replication gateway. It receives replication data; optimizes it with caching, compression, and encryption, and sends it to a cache storage account in Azure.</a:t>
            </a:r>
            <a:br>
              <a:rPr lang="en-US" sz="2000" dirty="0"/>
            </a:br>
            <a:br>
              <a:rPr lang="en-US" sz="2000" dirty="0"/>
            </a:br>
            <a:r>
              <a:rPr lang="en-US" sz="2000" dirty="0"/>
              <a:t>The Process server also installs the Mobility Service agent on VMs you want to replicate and performs automatic discovery of on-premises VMware VMs.</a:t>
            </a:r>
          </a:p>
          <a:p>
            <a:endParaRPr lang="en-US" sz="2000" dirty="0"/>
          </a:p>
        </p:txBody>
      </p:sp>
      <p:sp>
        <p:nvSpPr>
          <p:cNvPr id="7" name="Rectangle 6">
            <a:extLst>
              <a:ext uri="{FF2B5EF4-FFF2-40B4-BE49-F238E27FC236}">
                <a16:creationId xmlns:a16="http://schemas.microsoft.com/office/drawing/2014/main" id="{A8EB7324-1D6D-4FCB-B335-443B27C3C3F0}"/>
              </a:ext>
            </a:extLst>
          </p:cNvPr>
          <p:cNvSpPr/>
          <p:nvPr/>
        </p:nvSpPr>
        <p:spPr bwMode="auto">
          <a:xfrm>
            <a:off x="0" y="1098139"/>
            <a:ext cx="12192000" cy="904831"/>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228600"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 single, highly available, on-premises VMware virtual machine</a:t>
            </a:r>
          </a:p>
        </p:txBody>
      </p:sp>
    </p:spTree>
    <p:extLst>
      <p:ext uri="{BB962C8B-B14F-4D97-AF65-F5344CB8AC3E}">
        <p14:creationId xmlns:p14="http://schemas.microsoft.com/office/powerpoint/2010/main" val="200400795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0E24CB-146B-4B39-AE4E-DFF8E16D4236}"/>
              </a:ext>
            </a:extLst>
          </p:cNvPr>
          <p:cNvSpPr>
            <a:spLocks noGrp="1"/>
          </p:cNvSpPr>
          <p:nvPr>
            <p:ph type="title"/>
          </p:nvPr>
        </p:nvSpPr>
        <p:spPr/>
        <p:txBody>
          <a:bodyPr/>
          <a:lstStyle/>
          <a:p>
            <a:r>
              <a:rPr lang="en-US" sz="2800" dirty="0">
                <a:gradFill>
                  <a:gsLst>
                    <a:gs pos="2917">
                      <a:schemeClr val="tx1"/>
                    </a:gs>
                    <a:gs pos="30000">
                      <a:schemeClr val="tx1"/>
                    </a:gs>
                  </a:gsLst>
                  <a:lin ang="5400000" scaled="0"/>
                </a:gradFill>
              </a:rPr>
              <a:t>Appliance Setup and Registration (1 of 3)</a:t>
            </a:r>
            <a:endParaRPr lang="en-US" dirty="0"/>
          </a:p>
        </p:txBody>
      </p:sp>
      <p:sp>
        <p:nvSpPr>
          <p:cNvPr id="3" name="Text Placeholder 2">
            <a:extLst>
              <a:ext uri="{FF2B5EF4-FFF2-40B4-BE49-F238E27FC236}">
                <a16:creationId xmlns:a16="http://schemas.microsoft.com/office/drawing/2014/main" id="{DE3EF34F-43CC-4AC8-9BC7-6B0B894CD66B}"/>
              </a:ext>
            </a:extLst>
          </p:cNvPr>
          <p:cNvSpPr>
            <a:spLocks noGrp="1"/>
          </p:cNvSpPr>
          <p:nvPr>
            <p:ph type="body" sz="quarter" idx="10"/>
          </p:nvPr>
        </p:nvSpPr>
        <p:spPr>
          <a:xfrm>
            <a:off x="584200" y="1435100"/>
            <a:ext cx="5125711" cy="3508653"/>
          </a:xfrm>
        </p:spPr>
        <p:txBody>
          <a:bodyPr/>
          <a:lstStyle/>
          <a:p>
            <a:r>
              <a:rPr lang="en-US" sz="2400" dirty="0">
                <a:latin typeface="+mn-lt"/>
              </a:rPr>
              <a:t>Download the  appliance template: </a:t>
            </a:r>
          </a:p>
          <a:p>
            <a:endParaRPr lang="en-US" sz="2400" dirty="0">
              <a:latin typeface="+mn-lt"/>
            </a:endParaRPr>
          </a:p>
          <a:p>
            <a:pPr marL="342900" indent="-342900">
              <a:buFont typeface="Arial" panose="020B0604020202020204" pitchFamily="34" charset="0"/>
              <a:buChar char="•"/>
            </a:pPr>
            <a:r>
              <a:rPr lang="en-US" sz="2400" dirty="0">
                <a:latin typeface="+mn-lt"/>
              </a:rPr>
              <a:t>In the Azure Migrate project click </a:t>
            </a:r>
            <a:r>
              <a:rPr lang="en-US" sz="2400" dirty="0"/>
              <a:t>Servers</a:t>
            </a:r>
            <a:r>
              <a:rPr lang="en-US" sz="2400" dirty="0">
                <a:latin typeface="+mn-lt"/>
              </a:rPr>
              <a:t> under Migration Goals</a:t>
            </a:r>
          </a:p>
          <a:p>
            <a:pPr marL="342900" indent="-342900">
              <a:buFont typeface="Arial" panose="020B0604020202020204" pitchFamily="34" charset="0"/>
              <a:buChar char="•"/>
            </a:pPr>
            <a:endParaRPr lang="en-US" sz="2400" dirty="0">
              <a:latin typeface="+mn-lt"/>
            </a:endParaRPr>
          </a:p>
          <a:p>
            <a:pPr marL="342900" indent="-342900">
              <a:buFont typeface="Arial" panose="020B0604020202020204" pitchFamily="34" charset="0"/>
              <a:buChar char="•"/>
            </a:pPr>
            <a:r>
              <a:rPr lang="en-US" sz="2400" dirty="0">
                <a:latin typeface="+mn-lt"/>
              </a:rPr>
              <a:t>In Azure Migrate - Servers &gt; Azure Migrate: Server Migration, click </a:t>
            </a:r>
            <a:r>
              <a:rPr lang="en-US" sz="2400" dirty="0"/>
              <a:t>Discover</a:t>
            </a:r>
            <a:endParaRPr lang="en-US" sz="2400" dirty="0">
              <a:latin typeface="+mn-lt"/>
            </a:endParaRPr>
          </a:p>
          <a:p>
            <a:endParaRPr lang="en-US" sz="2400" dirty="0">
              <a:latin typeface="+mn-lt"/>
            </a:endParaRPr>
          </a:p>
        </p:txBody>
      </p:sp>
      <p:sp>
        <p:nvSpPr>
          <p:cNvPr id="7" name="Rectangle 6">
            <a:extLst>
              <a:ext uri="{FF2B5EF4-FFF2-40B4-BE49-F238E27FC236}">
                <a16:creationId xmlns:a16="http://schemas.microsoft.com/office/drawing/2014/main" id="{5DD22C5B-E05D-4B9F-9562-AC1A05DC0EF4}"/>
              </a:ext>
              <a:ext uri="{C183D7F6-B498-43B3-948B-1728B52AA6E4}">
                <adec:decorative xmlns:adec="http://schemas.microsoft.com/office/drawing/2017/decorative" val="1"/>
              </a:ext>
            </a:extLst>
          </p:cNvPr>
          <p:cNvSpPr/>
          <p:nvPr/>
        </p:nvSpPr>
        <p:spPr bwMode="auto">
          <a:xfrm>
            <a:off x="5709911" y="1163561"/>
            <a:ext cx="6220832" cy="5138058"/>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Screenshot of the Discover machines page. Showing options: 1) Are your machines virtualized, and 2) How do you want to replicate? &#10;For 1) set to Yes, with VMware vSphere Hypervisor.&#10;For 2) set to agent-based replication.&#10;Target region (set to West US in this case).">
            <a:extLst>
              <a:ext uri="{FF2B5EF4-FFF2-40B4-BE49-F238E27FC236}">
                <a16:creationId xmlns:a16="http://schemas.microsoft.com/office/drawing/2014/main" id="{8A4E72C1-69F5-42A6-BA49-3FC283A9AA08}"/>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6107952" y="1977380"/>
            <a:ext cx="5532194" cy="3383288"/>
          </a:xfrm>
          <a:prstGeom prst="rect">
            <a:avLst/>
          </a:prstGeom>
          <a:ln w="3175">
            <a:solidFill>
              <a:schemeClr val="tx1"/>
            </a:solidFill>
          </a:ln>
        </p:spPr>
      </p:pic>
    </p:spTree>
    <p:extLst>
      <p:ext uri="{BB962C8B-B14F-4D97-AF65-F5344CB8AC3E}">
        <p14:creationId xmlns:p14="http://schemas.microsoft.com/office/powerpoint/2010/main" val="206927541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3D2AC-4655-456F-8B41-690F3F7DFFB3}"/>
              </a:ext>
            </a:extLst>
          </p:cNvPr>
          <p:cNvSpPr>
            <a:spLocks noGrp="1"/>
          </p:cNvSpPr>
          <p:nvPr>
            <p:ph type="title"/>
          </p:nvPr>
        </p:nvSpPr>
        <p:spPr>
          <a:xfrm>
            <a:off x="455994" y="556381"/>
            <a:ext cx="11303917" cy="813819"/>
          </a:xfrm>
        </p:spPr>
        <p:txBody>
          <a:bodyPr/>
          <a:lstStyle/>
          <a:p>
            <a:r>
              <a:rPr lang="en-US" sz="2800" dirty="0">
                <a:gradFill>
                  <a:gsLst>
                    <a:gs pos="2917">
                      <a:schemeClr val="tx1"/>
                    </a:gs>
                    <a:gs pos="30000">
                      <a:schemeClr val="tx1"/>
                    </a:gs>
                  </a:gsLst>
                  <a:lin ang="5400000" scaled="0"/>
                </a:gradFill>
              </a:rPr>
              <a:t>Appliance Setup and Registration (2 of 3)</a:t>
            </a:r>
            <a:endParaRPr lang="en-US" sz="2800" dirty="0"/>
          </a:p>
        </p:txBody>
      </p:sp>
      <p:sp>
        <p:nvSpPr>
          <p:cNvPr id="5" name="Text Placeholder 2">
            <a:extLst>
              <a:ext uri="{FF2B5EF4-FFF2-40B4-BE49-F238E27FC236}">
                <a16:creationId xmlns:a16="http://schemas.microsoft.com/office/drawing/2014/main" id="{0A40A265-51D4-46D6-931E-68D2C265259A}"/>
              </a:ext>
            </a:extLst>
          </p:cNvPr>
          <p:cNvSpPr>
            <a:spLocks noGrp="1"/>
          </p:cNvSpPr>
          <p:nvPr>
            <p:ph type="body" sz="quarter" idx="10"/>
          </p:nvPr>
        </p:nvSpPr>
        <p:spPr>
          <a:xfrm>
            <a:off x="455613" y="4537909"/>
            <a:ext cx="11018838" cy="2031325"/>
          </a:xfrm>
          <a:solidFill>
            <a:schemeClr val="bg1">
              <a:lumMod val="95000"/>
            </a:schemeClr>
          </a:solidFill>
        </p:spPr>
        <p:txBody>
          <a:bodyPr/>
          <a:lstStyle/>
          <a:p>
            <a:pPr marL="342900" indent="-342900">
              <a:spcAft>
                <a:spcPts val="1200"/>
              </a:spcAft>
              <a:buFont typeface="Arial" panose="020B0604020202020204" pitchFamily="34" charset="0"/>
              <a:buChar char="•"/>
            </a:pPr>
            <a:r>
              <a:rPr lang="en-US" sz="2000" dirty="0">
                <a:latin typeface="+mn-lt"/>
              </a:rPr>
              <a:t>In </a:t>
            </a:r>
            <a:r>
              <a:rPr lang="en-US" sz="2000" dirty="0"/>
              <a:t>Do you want to install a new replication appliance?, </a:t>
            </a:r>
            <a:r>
              <a:rPr lang="en-US" sz="2000" dirty="0">
                <a:latin typeface="+mn-lt"/>
              </a:rPr>
              <a:t>select </a:t>
            </a:r>
            <a:r>
              <a:rPr lang="en-US" sz="2000" dirty="0"/>
              <a:t>Install a replication appliance</a:t>
            </a:r>
            <a:r>
              <a:rPr lang="en-US" sz="2000" dirty="0">
                <a:latin typeface="+mn-lt"/>
              </a:rPr>
              <a:t>.</a:t>
            </a:r>
          </a:p>
          <a:p>
            <a:pPr marL="342900" indent="-342900">
              <a:spcAft>
                <a:spcPts val="1200"/>
              </a:spcAft>
              <a:buFont typeface="Arial" panose="020B0604020202020204" pitchFamily="34" charset="0"/>
              <a:buChar char="•"/>
            </a:pPr>
            <a:r>
              <a:rPr lang="en-US" sz="2000" dirty="0">
                <a:latin typeface="+mn-lt"/>
              </a:rPr>
              <a:t>Click </a:t>
            </a:r>
            <a:r>
              <a:rPr lang="en-US" sz="2000" dirty="0"/>
              <a:t>Download</a:t>
            </a:r>
            <a:r>
              <a:rPr lang="en-US" sz="2000" dirty="0">
                <a:latin typeface="+mn-lt"/>
              </a:rPr>
              <a:t>. This downloads an OVF template that you use to create a new VMware VM that runs the appliance.</a:t>
            </a:r>
          </a:p>
          <a:p>
            <a:pPr marL="342900" indent="-342900">
              <a:spcAft>
                <a:spcPts val="1200"/>
              </a:spcAft>
              <a:buFont typeface="Arial" panose="020B0604020202020204" pitchFamily="34" charset="0"/>
              <a:buChar char="•"/>
            </a:pPr>
            <a:r>
              <a:rPr lang="en-US" sz="2000" b="1" dirty="0">
                <a:latin typeface="+mn-lt"/>
              </a:rPr>
              <a:t>Notice</a:t>
            </a:r>
            <a:r>
              <a:rPr lang="en-US" sz="2000" dirty="0">
                <a:latin typeface="+mn-lt"/>
              </a:rPr>
              <a:t> the name of the resource group and the Recovery Services vault. You need these during appliance deployment.</a:t>
            </a:r>
            <a:endParaRPr lang="en-US" sz="2000" dirty="0"/>
          </a:p>
        </p:txBody>
      </p:sp>
      <p:pic>
        <p:nvPicPr>
          <p:cNvPr id="4" name="Picture 3" descr="Screenshot of the portal where the OVF template for the replication appliance is installed. The Download button is highlighted with a red border.">
            <a:extLst>
              <a:ext uri="{FF2B5EF4-FFF2-40B4-BE49-F238E27FC236}">
                <a16:creationId xmlns:a16="http://schemas.microsoft.com/office/drawing/2014/main" id="{F389B0CA-A8ED-4331-A2A5-AA2A6216D57A}"/>
              </a:ext>
            </a:extLst>
          </p:cNvPr>
          <p:cNvPicPr>
            <a:picLocks noChangeAspect="1"/>
          </p:cNvPicPr>
          <p:nvPr/>
        </p:nvPicPr>
        <p:blipFill>
          <a:blip r:embed="rId3"/>
          <a:stretch>
            <a:fillRect/>
          </a:stretch>
        </p:blipFill>
        <p:spPr>
          <a:xfrm>
            <a:off x="1306557" y="1370013"/>
            <a:ext cx="8870373" cy="2724150"/>
          </a:xfrm>
          <a:prstGeom prst="rect">
            <a:avLst/>
          </a:prstGeom>
          <a:ln w="3175">
            <a:solidFill>
              <a:schemeClr val="tx1"/>
            </a:solidFill>
          </a:ln>
        </p:spPr>
      </p:pic>
      <p:sp>
        <p:nvSpPr>
          <p:cNvPr id="8" name="Rectangle 7">
            <a:extLst>
              <a:ext uri="{FF2B5EF4-FFF2-40B4-BE49-F238E27FC236}">
                <a16:creationId xmlns:a16="http://schemas.microsoft.com/office/drawing/2014/main" id="{96852F56-5033-4FD6-829D-54A67BEBF996}"/>
              </a:ext>
              <a:ext uri="{C183D7F6-B498-43B3-948B-1728B52AA6E4}">
                <adec:decorative xmlns:adec="http://schemas.microsoft.com/office/drawing/2017/decorative" val="1"/>
              </a:ext>
            </a:extLst>
          </p:cNvPr>
          <p:cNvSpPr/>
          <p:nvPr/>
        </p:nvSpPr>
        <p:spPr bwMode="auto">
          <a:xfrm>
            <a:off x="455613" y="1163561"/>
            <a:ext cx="11475130" cy="3188910"/>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1106626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28551-2EB7-4C01-9941-2FCB599F7B0F}"/>
              </a:ext>
            </a:extLst>
          </p:cNvPr>
          <p:cNvSpPr>
            <a:spLocks noGrp="1"/>
          </p:cNvSpPr>
          <p:nvPr>
            <p:ph type="title"/>
          </p:nvPr>
        </p:nvSpPr>
        <p:spPr>
          <a:xfrm>
            <a:off x="455994" y="556381"/>
            <a:ext cx="11303917" cy="813819"/>
          </a:xfrm>
        </p:spPr>
        <p:txBody>
          <a:bodyPr/>
          <a:lstStyle/>
          <a:p>
            <a:r>
              <a:rPr lang="en-US" dirty="0"/>
              <a:t>Appliance </a:t>
            </a:r>
            <a:r>
              <a:rPr lang="en-US" sz="2800" dirty="0"/>
              <a:t>Setup</a:t>
            </a:r>
            <a:r>
              <a:rPr lang="en-US" dirty="0"/>
              <a:t> and Registration (3 of 3)</a:t>
            </a:r>
          </a:p>
        </p:txBody>
      </p:sp>
      <p:sp>
        <p:nvSpPr>
          <p:cNvPr id="3" name="Text Placeholder 2">
            <a:extLst>
              <a:ext uri="{FF2B5EF4-FFF2-40B4-BE49-F238E27FC236}">
                <a16:creationId xmlns:a16="http://schemas.microsoft.com/office/drawing/2014/main" id="{9D3976E2-B780-4B48-8524-DE4E0DB559E1}"/>
              </a:ext>
            </a:extLst>
          </p:cNvPr>
          <p:cNvSpPr>
            <a:spLocks noGrp="1"/>
          </p:cNvSpPr>
          <p:nvPr>
            <p:ph type="body" sz="quarter" idx="10"/>
          </p:nvPr>
        </p:nvSpPr>
        <p:spPr>
          <a:xfrm>
            <a:off x="455613" y="2228671"/>
            <a:ext cx="3683000" cy="2400657"/>
          </a:xfrm>
          <a:solidFill>
            <a:schemeClr val="bg1">
              <a:lumMod val="95000"/>
            </a:schemeClr>
          </a:solidFill>
        </p:spPr>
        <p:txBody>
          <a:bodyPr lIns="91440" rIns="91440"/>
          <a:lstStyle/>
          <a:p>
            <a:pPr algn="ctr"/>
            <a:r>
              <a:rPr lang="en-US" sz="2400" dirty="0">
                <a:latin typeface="+mn-lt"/>
              </a:rPr>
              <a:t>After downloading the OVF template, </a:t>
            </a:r>
            <a:r>
              <a:rPr lang="en-US" sz="2400" dirty="0"/>
              <a:t>import</a:t>
            </a:r>
            <a:r>
              <a:rPr lang="en-US" sz="2400" dirty="0">
                <a:latin typeface="+mn-lt"/>
              </a:rPr>
              <a:t> it into VMware to create the replication application on a VMware VM running Windows Server 2016</a:t>
            </a:r>
          </a:p>
        </p:txBody>
      </p:sp>
      <p:pic>
        <p:nvPicPr>
          <p:cNvPr id="4" name="Picture 3" descr="Screenshot of the vSphere client console. The File menu is showing with the Deploy OVF template command highlighted with a red border (in preparation for importing the appliance template into the VMware environment.">
            <a:extLst>
              <a:ext uri="{FF2B5EF4-FFF2-40B4-BE49-F238E27FC236}">
                <a16:creationId xmlns:a16="http://schemas.microsoft.com/office/drawing/2014/main" id="{68960DBD-FD10-4FD7-8331-3EDD90A30996}"/>
              </a:ext>
            </a:extLst>
          </p:cNvPr>
          <p:cNvPicPr>
            <a:picLocks noChangeAspect="1"/>
          </p:cNvPicPr>
          <p:nvPr/>
        </p:nvPicPr>
        <p:blipFill>
          <a:blip r:embed="rId3"/>
          <a:stretch>
            <a:fillRect/>
          </a:stretch>
        </p:blipFill>
        <p:spPr>
          <a:xfrm>
            <a:off x="4730157" y="1445861"/>
            <a:ext cx="7030043" cy="4250723"/>
          </a:xfrm>
          <a:prstGeom prst="rect">
            <a:avLst/>
          </a:prstGeom>
          <a:ln w="3175">
            <a:solidFill>
              <a:schemeClr val="tx1"/>
            </a:solidFill>
          </a:ln>
        </p:spPr>
      </p:pic>
      <p:sp>
        <p:nvSpPr>
          <p:cNvPr id="10" name="Rectangle 9">
            <a:extLst>
              <a:ext uri="{FF2B5EF4-FFF2-40B4-BE49-F238E27FC236}">
                <a16:creationId xmlns:a16="http://schemas.microsoft.com/office/drawing/2014/main" id="{0115A348-B57F-4917-86A4-4D31D117F3E3}"/>
              </a:ext>
              <a:ext uri="{C183D7F6-B498-43B3-948B-1728B52AA6E4}">
                <adec:decorative xmlns:adec="http://schemas.microsoft.com/office/drawing/2017/decorative" val="1"/>
              </a:ext>
            </a:extLst>
          </p:cNvPr>
          <p:cNvSpPr/>
          <p:nvPr/>
        </p:nvSpPr>
        <p:spPr bwMode="auto">
          <a:xfrm>
            <a:off x="4415245" y="1163561"/>
            <a:ext cx="7515497" cy="4923730"/>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1641253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72A81-8C75-4163-9D28-302E0F8DD1CA}"/>
              </a:ext>
            </a:extLst>
          </p:cNvPr>
          <p:cNvSpPr>
            <a:spLocks noGrp="1"/>
          </p:cNvSpPr>
          <p:nvPr>
            <p:ph type="title"/>
          </p:nvPr>
        </p:nvSpPr>
        <p:spPr>
          <a:xfrm>
            <a:off x="425903" y="2532634"/>
            <a:ext cx="2457450" cy="1590179"/>
          </a:xfrm>
        </p:spPr>
        <p:txBody>
          <a:bodyPr/>
          <a:lstStyle/>
          <a:p>
            <a:r>
              <a:rPr lang="en-US" dirty="0"/>
              <a:t>Azure Migrate Server Migration Overview</a:t>
            </a:r>
          </a:p>
        </p:txBody>
      </p:sp>
      <p:sp>
        <p:nvSpPr>
          <p:cNvPr id="3" name="Text Placeholder 2">
            <a:extLst>
              <a:ext uri="{FF2B5EF4-FFF2-40B4-BE49-F238E27FC236}">
                <a16:creationId xmlns:a16="http://schemas.microsoft.com/office/drawing/2014/main" id="{01AE166B-BDB6-4E58-A02A-84513FDED0E7}"/>
              </a:ext>
            </a:extLst>
          </p:cNvPr>
          <p:cNvSpPr>
            <a:spLocks noGrp="1"/>
          </p:cNvSpPr>
          <p:nvPr>
            <p:ph type="body" sz="quarter" idx="4294967295"/>
          </p:nvPr>
        </p:nvSpPr>
        <p:spPr>
          <a:xfrm>
            <a:off x="3840164" y="614363"/>
            <a:ext cx="6697208" cy="2885855"/>
          </a:xfrm>
        </p:spPr>
        <p:txBody>
          <a:bodyPr/>
          <a:lstStyle/>
          <a:p>
            <a:pPr marL="342900" indent="-342900">
              <a:lnSpc>
                <a:spcPct val="150000"/>
              </a:lnSpc>
              <a:buFont typeface="Arial" panose="020B0604020202020204" pitchFamily="34" charset="0"/>
              <a:buChar char="•"/>
            </a:pPr>
            <a:r>
              <a:rPr lang="en-US" sz="2400" dirty="0">
                <a:latin typeface="+mn-lt"/>
                <a:cs typeface="Segoe UI Light" panose="020B0502040204020203" pitchFamily="34" charset="0"/>
              </a:rPr>
              <a:t>Overview of Azure Migrate Server Migration</a:t>
            </a:r>
          </a:p>
          <a:p>
            <a:pPr marL="342900" indent="-342900">
              <a:lnSpc>
                <a:spcPct val="150000"/>
              </a:lnSpc>
              <a:buFont typeface="Arial" panose="020B0604020202020204" pitchFamily="34" charset="0"/>
              <a:buChar char="•"/>
            </a:pPr>
            <a:r>
              <a:rPr lang="en-US" sz="2400" dirty="0">
                <a:latin typeface="+mn-lt"/>
                <a:cs typeface="Segoe UI Light" panose="020B0502040204020203" pitchFamily="34" charset="0"/>
              </a:rPr>
              <a:t>VMware Migration</a:t>
            </a:r>
          </a:p>
          <a:p>
            <a:pPr marL="342900" indent="-342900">
              <a:lnSpc>
                <a:spcPct val="150000"/>
              </a:lnSpc>
              <a:buFont typeface="Arial" panose="020B0604020202020204" pitchFamily="34" charset="0"/>
              <a:buChar char="•"/>
            </a:pPr>
            <a:r>
              <a:rPr lang="en-US" sz="2400" dirty="0">
                <a:latin typeface="+mn-lt"/>
                <a:cs typeface="Segoe UI Light" panose="020B0502040204020203" pitchFamily="34" charset="0"/>
              </a:rPr>
              <a:t>Deployment Steps Comparison</a:t>
            </a:r>
          </a:p>
          <a:p>
            <a:pPr marL="342900" indent="-342900">
              <a:lnSpc>
                <a:spcPct val="150000"/>
              </a:lnSpc>
              <a:buFont typeface="Arial" panose="020B0604020202020204" pitchFamily="34" charset="0"/>
              <a:buChar char="•"/>
            </a:pPr>
            <a:r>
              <a:rPr lang="en-US" sz="2400" dirty="0">
                <a:latin typeface="+mn-lt"/>
                <a:cs typeface="Segoe UI Light" panose="020B0502040204020203" pitchFamily="34" charset="0"/>
              </a:rPr>
              <a:t>Hyper-V Migration</a:t>
            </a:r>
          </a:p>
          <a:p>
            <a:pPr marL="342900" indent="-342900">
              <a:lnSpc>
                <a:spcPct val="150000"/>
              </a:lnSpc>
              <a:buFont typeface="Arial" panose="020B0604020202020204" pitchFamily="34" charset="0"/>
              <a:buChar char="•"/>
            </a:pPr>
            <a:r>
              <a:rPr lang="en-US" sz="2400" dirty="0">
                <a:latin typeface="+mn-lt"/>
                <a:cs typeface="Segoe UI Light" panose="020B0502040204020203" pitchFamily="34" charset="0"/>
              </a:rPr>
              <a:t>Agent-based Migration Architecture</a:t>
            </a:r>
          </a:p>
        </p:txBody>
      </p:sp>
    </p:spTree>
    <p:extLst>
      <p:ext uri="{BB962C8B-B14F-4D97-AF65-F5344CB8AC3E}">
        <p14:creationId xmlns:p14="http://schemas.microsoft.com/office/powerpoint/2010/main" val="372242429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08BD6-D378-46AE-8633-A44C91D58ED8}"/>
              </a:ext>
            </a:extLst>
          </p:cNvPr>
          <p:cNvSpPr>
            <a:spLocks noGrp="1"/>
          </p:cNvSpPr>
          <p:nvPr>
            <p:ph type="title"/>
          </p:nvPr>
        </p:nvSpPr>
        <p:spPr>
          <a:xfrm>
            <a:off x="455994" y="556381"/>
            <a:ext cx="11303917" cy="813819"/>
          </a:xfrm>
        </p:spPr>
        <p:txBody>
          <a:bodyPr/>
          <a:lstStyle/>
          <a:p>
            <a:r>
              <a:rPr lang="en-US" dirty="0"/>
              <a:t>Replicate VMs (1 of 2) </a:t>
            </a:r>
          </a:p>
        </p:txBody>
      </p:sp>
      <p:sp>
        <p:nvSpPr>
          <p:cNvPr id="3" name="Text Placeholder 2">
            <a:extLst>
              <a:ext uri="{FF2B5EF4-FFF2-40B4-BE49-F238E27FC236}">
                <a16:creationId xmlns:a16="http://schemas.microsoft.com/office/drawing/2014/main" id="{1DC06D2D-77AF-4569-8178-6019AB2801EB}"/>
              </a:ext>
            </a:extLst>
          </p:cNvPr>
          <p:cNvSpPr>
            <a:spLocks noGrp="1"/>
          </p:cNvSpPr>
          <p:nvPr>
            <p:ph type="body" sz="quarter" idx="10"/>
          </p:nvPr>
        </p:nvSpPr>
        <p:spPr>
          <a:xfrm>
            <a:off x="455613" y="2416599"/>
            <a:ext cx="4191274" cy="1292662"/>
          </a:xfrm>
          <a:solidFill>
            <a:schemeClr val="bg1">
              <a:lumMod val="95000"/>
            </a:schemeClr>
          </a:solidFill>
        </p:spPr>
        <p:txBody>
          <a:bodyPr lIns="91440" rIns="91440" anchor="ctr" anchorCtr="0"/>
          <a:lstStyle/>
          <a:p>
            <a:pPr algn="ctr"/>
            <a:r>
              <a:rPr lang="en-US" sz="2400" dirty="0">
                <a:latin typeface="+mn-lt"/>
              </a:rPr>
              <a:t>In the Azure Migrate project &gt; </a:t>
            </a:r>
            <a:r>
              <a:rPr lang="en-US" sz="2400" dirty="0"/>
              <a:t>Servers, Azure Migrate: Server Migration</a:t>
            </a:r>
            <a:r>
              <a:rPr lang="en-US" sz="2400" dirty="0">
                <a:latin typeface="+mn-lt"/>
              </a:rPr>
              <a:t>, click </a:t>
            </a:r>
            <a:r>
              <a:rPr lang="en-US" sz="2400" dirty="0"/>
              <a:t>Replicate</a:t>
            </a:r>
          </a:p>
        </p:txBody>
      </p:sp>
      <p:pic>
        <p:nvPicPr>
          <p:cNvPr id="4" name="Picture 3" descr="Screenshot of the Azure Migrate - Servers blade, showing the Assessment Tools and Migration Tools. Under Migration tools, the Replicate is highlighted with a red border. ">
            <a:extLst>
              <a:ext uri="{FF2B5EF4-FFF2-40B4-BE49-F238E27FC236}">
                <a16:creationId xmlns:a16="http://schemas.microsoft.com/office/drawing/2014/main" id="{2C69C898-C94F-4770-8ECD-C8390E1CB8B3}"/>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5874678" y="1260500"/>
            <a:ext cx="4971239" cy="4944936"/>
          </a:xfrm>
          <a:prstGeom prst="rect">
            <a:avLst/>
          </a:prstGeom>
          <a:ln w="3175">
            <a:solidFill>
              <a:schemeClr val="tx1"/>
            </a:solidFill>
          </a:ln>
        </p:spPr>
      </p:pic>
      <p:sp>
        <p:nvSpPr>
          <p:cNvPr id="8" name="Rectangle 7">
            <a:extLst>
              <a:ext uri="{FF2B5EF4-FFF2-40B4-BE49-F238E27FC236}">
                <a16:creationId xmlns:a16="http://schemas.microsoft.com/office/drawing/2014/main" id="{577D9B1D-8338-4A4D-B0EB-1DE52E22AE5E}"/>
              </a:ext>
              <a:ext uri="{C183D7F6-B498-43B3-948B-1728B52AA6E4}">
                <adec:decorative xmlns:adec="http://schemas.microsoft.com/office/drawing/2017/decorative" val="1"/>
              </a:ext>
            </a:extLst>
          </p:cNvPr>
          <p:cNvSpPr/>
          <p:nvPr/>
        </p:nvSpPr>
        <p:spPr bwMode="auto">
          <a:xfrm>
            <a:off x="5238206" y="1163561"/>
            <a:ext cx="6692536" cy="5138814"/>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7419438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AE532A-B391-4D35-A1A5-B2BD1357475B}"/>
              </a:ext>
            </a:extLst>
          </p:cNvPr>
          <p:cNvSpPr>
            <a:spLocks noGrp="1"/>
          </p:cNvSpPr>
          <p:nvPr>
            <p:ph type="title"/>
          </p:nvPr>
        </p:nvSpPr>
        <p:spPr/>
        <p:txBody>
          <a:bodyPr/>
          <a:lstStyle/>
          <a:p>
            <a:r>
              <a:rPr lang="en-US" dirty="0"/>
              <a:t>Replicate VMs (2 of 2) </a:t>
            </a:r>
          </a:p>
        </p:txBody>
      </p:sp>
      <p:sp>
        <p:nvSpPr>
          <p:cNvPr id="3" name="Text Placeholder 2">
            <a:extLst>
              <a:ext uri="{FF2B5EF4-FFF2-40B4-BE49-F238E27FC236}">
                <a16:creationId xmlns:a16="http://schemas.microsoft.com/office/drawing/2014/main" id="{C729A747-9769-49C4-8BB3-8B6EB23FEBCC}"/>
              </a:ext>
            </a:extLst>
          </p:cNvPr>
          <p:cNvSpPr>
            <a:spLocks noGrp="1"/>
          </p:cNvSpPr>
          <p:nvPr>
            <p:ph type="body" sz="quarter" idx="10"/>
          </p:nvPr>
        </p:nvSpPr>
        <p:spPr>
          <a:xfrm>
            <a:off x="455994" y="2013561"/>
            <a:ext cx="3334657" cy="2431506"/>
          </a:xfrm>
          <a:solidFill>
            <a:schemeClr val="bg1">
              <a:lumMod val="95000"/>
            </a:schemeClr>
          </a:solidFill>
        </p:spPr>
        <p:txBody>
          <a:bodyPr lIns="91440" rIns="91440">
            <a:noAutofit/>
          </a:bodyPr>
          <a:lstStyle/>
          <a:p>
            <a:r>
              <a:rPr lang="en-US" sz="2400" dirty="0">
                <a:latin typeface="+mn-lt"/>
              </a:rPr>
              <a:t>In Replicate, &gt; Source settings &gt; </a:t>
            </a:r>
            <a:r>
              <a:rPr lang="en-US" sz="2400" dirty="0"/>
              <a:t>Are your machines virtualized?, </a:t>
            </a:r>
            <a:r>
              <a:rPr lang="en-US" sz="2400" dirty="0">
                <a:latin typeface="+mn-lt"/>
              </a:rPr>
              <a:t>select </a:t>
            </a:r>
            <a:r>
              <a:rPr lang="en-US" sz="2400" dirty="0"/>
              <a:t>Yes, with VMware vSphere</a:t>
            </a:r>
          </a:p>
          <a:p>
            <a:endParaRPr lang="en-US" sz="2400" dirty="0">
              <a:latin typeface="+mn-lt"/>
            </a:endParaRPr>
          </a:p>
          <a:p>
            <a:endParaRPr lang="en-US" sz="2400" dirty="0">
              <a:latin typeface="+mn-lt"/>
            </a:endParaRPr>
          </a:p>
        </p:txBody>
      </p:sp>
      <p:pic>
        <p:nvPicPr>
          <p:cNvPr id="7" name="Picture 6" descr="Screenshot of the Replicate Source Settings page. ">
            <a:extLst>
              <a:ext uri="{FF2B5EF4-FFF2-40B4-BE49-F238E27FC236}">
                <a16:creationId xmlns:a16="http://schemas.microsoft.com/office/drawing/2014/main" id="{248D34B0-A632-458B-AAD6-B03997BD2CB0}"/>
              </a:ext>
            </a:extLst>
          </p:cNvPr>
          <p:cNvPicPr>
            <a:picLocks noChangeAspect="1"/>
          </p:cNvPicPr>
          <p:nvPr/>
        </p:nvPicPr>
        <p:blipFill>
          <a:blip r:embed="rId3"/>
          <a:stretch>
            <a:fillRect/>
          </a:stretch>
        </p:blipFill>
        <p:spPr>
          <a:xfrm>
            <a:off x="4178011" y="1173616"/>
            <a:ext cx="7581900" cy="4772025"/>
          </a:xfrm>
          <a:prstGeom prst="rect">
            <a:avLst/>
          </a:prstGeom>
        </p:spPr>
      </p:pic>
      <p:sp>
        <p:nvSpPr>
          <p:cNvPr id="9" name="Rectangle 8">
            <a:extLst>
              <a:ext uri="{FF2B5EF4-FFF2-40B4-BE49-F238E27FC236}">
                <a16:creationId xmlns:a16="http://schemas.microsoft.com/office/drawing/2014/main" id="{11E091CC-A86E-4424-8C69-3E585CE22281}"/>
              </a:ext>
              <a:ext uri="{C183D7F6-B498-43B3-948B-1728B52AA6E4}">
                <adec:decorative xmlns:adec="http://schemas.microsoft.com/office/drawing/2017/decorative" val="1"/>
              </a:ext>
            </a:extLst>
          </p:cNvPr>
          <p:cNvSpPr/>
          <p:nvPr/>
        </p:nvSpPr>
        <p:spPr bwMode="auto">
          <a:xfrm>
            <a:off x="3918857" y="1163561"/>
            <a:ext cx="8011885" cy="4923730"/>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9052891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83223E-CC50-4CF5-8F47-B9958880D3F8}"/>
              </a:ext>
            </a:extLst>
          </p:cNvPr>
          <p:cNvSpPr>
            <a:spLocks noGrp="1"/>
          </p:cNvSpPr>
          <p:nvPr>
            <p:ph type="title"/>
          </p:nvPr>
        </p:nvSpPr>
        <p:spPr/>
        <p:txBody>
          <a:bodyPr/>
          <a:lstStyle/>
          <a:p>
            <a:r>
              <a:rPr lang="en-US" dirty="0"/>
              <a:t>Replication - Selecting the VMs to Replicate (1 of 2)</a:t>
            </a:r>
          </a:p>
        </p:txBody>
      </p:sp>
      <p:sp>
        <p:nvSpPr>
          <p:cNvPr id="3" name="Text Placeholder 2">
            <a:extLst>
              <a:ext uri="{FF2B5EF4-FFF2-40B4-BE49-F238E27FC236}">
                <a16:creationId xmlns:a16="http://schemas.microsoft.com/office/drawing/2014/main" id="{415A8F0E-F4A3-42E8-8618-53660A409C71}"/>
              </a:ext>
            </a:extLst>
          </p:cNvPr>
          <p:cNvSpPr>
            <a:spLocks noGrp="1"/>
          </p:cNvSpPr>
          <p:nvPr>
            <p:ph type="body" sz="quarter" idx="10"/>
          </p:nvPr>
        </p:nvSpPr>
        <p:spPr>
          <a:xfrm>
            <a:off x="654633" y="5487800"/>
            <a:ext cx="10573138" cy="908839"/>
          </a:xfrm>
          <a:solidFill>
            <a:schemeClr val="bg1">
              <a:lumMod val="95000"/>
            </a:schemeClr>
          </a:solidFill>
        </p:spPr>
        <p:txBody>
          <a:bodyPr lIns="91440" anchor="ctr" anchorCtr="0">
            <a:noAutofit/>
          </a:bodyPr>
          <a:lstStyle/>
          <a:p>
            <a:r>
              <a:rPr lang="en-US" dirty="0">
                <a:latin typeface="+mn-lt"/>
              </a:rPr>
              <a:t>In Virtual machines, select the machines you want to replicate.</a:t>
            </a:r>
          </a:p>
        </p:txBody>
      </p:sp>
      <p:pic>
        <p:nvPicPr>
          <p:cNvPr id="4" name="Picture 3" descr="Screenshot of the Virtual machines options in the Replicate blade. Under the Select the virtual machines to be migrate, there is a question asking if you want to import migration settings from an assessment? The two options in the dropdown shown are 1), Yes, apply migration settings from an Azure Migrate assessment, and 2), No, I'll specify the migration settings manually.">
            <a:extLst>
              <a:ext uri="{FF2B5EF4-FFF2-40B4-BE49-F238E27FC236}">
                <a16:creationId xmlns:a16="http://schemas.microsoft.com/office/drawing/2014/main" id="{C20E07E6-8ED8-4D6A-AAC1-993AE60F0754}"/>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654633" y="1370200"/>
            <a:ext cx="10573139" cy="3648916"/>
          </a:xfrm>
          <a:prstGeom prst="rect">
            <a:avLst/>
          </a:prstGeom>
          <a:ln w="3175">
            <a:solidFill>
              <a:schemeClr val="tx1"/>
            </a:solidFill>
          </a:ln>
        </p:spPr>
      </p:pic>
    </p:spTree>
    <p:extLst>
      <p:ext uri="{BB962C8B-B14F-4D97-AF65-F5344CB8AC3E}">
        <p14:creationId xmlns:p14="http://schemas.microsoft.com/office/powerpoint/2010/main" val="421240607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B0B27B8-C107-4878-B08D-FB7775FD2B5B}"/>
              </a:ext>
            </a:extLst>
          </p:cNvPr>
          <p:cNvSpPr>
            <a:spLocks noGrp="1"/>
          </p:cNvSpPr>
          <p:nvPr>
            <p:ph type="title"/>
          </p:nvPr>
        </p:nvSpPr>
        <p:spPr/>
        <p:txBody>
          <a:bodyPr/>
          <a:lstStyle/>
          <a:p>
            <a:r>
              <a:rPr lang="en-US" dirty="0"/>
              <a:t>Replication - Selecting the VMs to Replicate (2 of 2)</a:t>
            </a:r>
          </a:p>
        </p:txBody>
      </p:sp>
      <p:sp>
        <p:nvSpPr>
          <p:cNvPr id="9" name="Text Placeholder 8">
            <a:extLst>
              <a:ext uri="{FF2B5EF4-FFF2-40B4-BE49-F238E27FC236}">
                <a16:creationId xmlns:a16="http://schemas.microsoft.com/office/drawing/2014/main" id="{CECF4F68-6207-4D45-BBAA-776364EE9B7B}"/>
              </a:ext>
            </a:extLst>
          </p:cNvPr>
          <p:cNvSpPr>
            <a:spLocks noGrp="1"/>
          </p:cNvSpPr>
          <p:nvPr>
            <p:ph type="body" sz="quarter" idx="10"/>
          </p:nvPr>
        </p:nvSpPr>
        <p:spPr>
          <a:xfrm>
            <a:off x="571137" y="1915476"/>
            <a:ext cx="3896360" cy="3077766"/>
          </a:xfrm>
        </p:spPr>
        <p:txBody>
          <a:bodyPr/>
          <a:lstStyle/>
          <a:p>
            <a:pPr marL="342900" indent="-342900">
              <a:spcAft>
                <a:spcPts val="1200"/>
              </a:spcAft>
              <a:buFont typeface="Arial" panose="020B0604020202020204" pitchFamily="34" charset="0"/>
              <a:buChar char="•"/>
            </a:pPr>
            <a:r>
              <a:rPr lang="en-US" sz="2400" dirty="0">
                <a:latin typeface="+mn-lt"/>
              </a:rPr>
              <a:t>In Virtual machines, search for VMs as needed, and </a:t>
            </a:r>
            <a:r>
              <a:rPr lang="en-US" sz="2400" dirty="0"/>
              <a:t>check each VM you want to migrate</a:t>
            </a:r>
            <a:r>
              <a:rPr lang="en-US" sz="2400" dirty="0">
                <a:latin typeface="+mn-lt"/>
              </a:rPr>
              <a:t>.</a:t>
            </a:r>
          </a:p>
          <a:p>
            <a:pPr marL="342900" indent="-342900">
              <a:spcAft>
                <a:spcPts val="1200"/>
              </a:spcAft>
              <a:buFont typeface="Arial" panose="020B0604020202020204" pitchFamily="34" charset="0"/>
              <a:buChar char="•"/>
            </a:pPr>
            <a:r>
              <a:rPr lang="en-US" sz="2400" dirty="0">
                <a:latin typeface="+mn-lt"/>
              </a:rPr>
              <a:t>Then click </a:t>
            </a:r>
            <a:r>
              <a:rPr lang="en-US" sz="2400" dirty="0"/>
              <a:t>Next: Target settings.</a:t>
            </a:r>
          </a:p>
          <a:p>
            <a:pPr marL="342900" indent="-342900">
              <a:spcAft>
                <a:spcPts val="1200"/>
              </a:spcAft>
              <a:buFont typeface="Arial" panose="020B0604020202020204" pitchFamily="34" charset="0"/>
              <a:buChar char="•"/>
            </a:pPr>
            <a:endParaRPr lang="en-US" sz="2400" dirty="0">
              <a:latin typeface="+mn-lt"/>
            </a:endParaRPr>
          </a:p>
        </p:txBody>
      </p:sp>
      <p:pic>
        <p:nvPicPr>
          <p:cNvPr id="11" name="Picture 10" descr="Screenshot of the Replicate Virtual Machines page. Several VMs are selected. ">
            <a:extLst>
              <a:ext uri="{FF2B5EF4-FFF2-40B4-BE49-F238E27FC236}">
                <a16:creationId xmlns:a16="http://schemas.microsoft.com/office/drawing/2014/main" id="{822E48B3-95FC-476A-A18A-225EFD041D2D}"/>
              </a:ext>
            </a:extLst>
          </p:cNvPr>
          <p:cNvPicPr>
            <a:picLocks noChangeAspect="1"/>
          </p:cNvPicPr>
          <p:nvPr/>
        </p:nvPicPr>
        <p:blipFill>
          <a:blip r:embed="rId3"/>
          <a:stretch>
            <a:fillRect/>
          </a:stretch>
        </p:blipFill>
        <p:spPr>
          <a:xfrm>
            <a:off x="5202283" y="1463448"/>
            <a:ext cx="6019800" cy="4714875"/>
          </a:xfrm>
          <a:prstGeom prst="rect">
            <a:avLst/>
          </a:prstGeom>
          <a:ln>
            <a:solidFill>
              <a:schemeClr val="tx1"/>
            </a:solidFill>
          </a:ln>
        </p:spPr>
      </p:pic>
      <p:sp>
        <p:nvSpPr>
          <p:cNvPr id="13" name="Rectangle 12">
            <a:extLst>
              <a:ext uri="{FF2B5EF4-FFF2-40B4-BE49-F238E27FC236}">
                <a16:creationId xmlns:a16="http://schemas.microsoft.com/office/drawing/2014/main" id="{3AD7DA33-E73C-4672-9908-C3047830FBCE}"/>
              </a:ext>
              <a:ext uri="{C183D7F6-B498-43B3-948B-1728B52AA6E4}">
                <adec:decorative xmlns:adec="http://schemas.microsoft.com/office/drawing/2017/decorative" val="1"/>
              </a:ext>
            </a:extLst>
          </p:cNvPr>
          <p:cNvSpPr/>
          <p:nvPr/>
        </p:nvSpPr>
        <p:spPr bwMode="auto">
          <a:xfrm>
            <a:off x="4415245" y="1163561"/>
            <a:ext cx="7515497" cy="5138058"/>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6731773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C928A-80E4-49A4-91AB-B9E7DD963884}"/>
              </a:ext>
            </a:extLst>
          </p:cNvPr>
          <p:cNvSpPr>
            <a:spLocks noGrp="1"/>
          </p:cNvSpPr>
          <p:nvPr>
            <p:ph type="title"/>
          </p:nvPr>
        </p:nvSpPr>
        <p:spPr>
          <a:xfrm>
            <a:off x="455994" y="556381"/>
            <a:ext cx="11303917" cy="813819"/>
          </a:xfrm>
        </p:spPr>
        <p:txBody>
          <a:bodyPr/>
          <a:lstStyle/>
          <a:p>
            <a:r>
              <a:rPr lang="en-US" dirty="0"/>
              <a:t>Replication - Target, Compute, and Disk Settings (1 of 3) </a:t>
            </a:r>
          </a:p>
        </p:txBody>
      </p:sp>
      <p:pic>
        <p:nvPicPr>
          <p:cNvPr id="5" name="Picture 4" descr="Screenshot of the Target settings options in the Replicate blade. Shown are options for target properties, including Region, Subscription, Resource group, Virtual network, Subnet, and Azure Hybrid Benefit.">
            <a:extLst>
              <a:ext uri="{FF2B5EF4-FFF2-40B4-BE49-F238E27FC236}">
                <a16:creationId xmlns:a16="http://schemas.microsoft.com/office/drawing/2014/main" id="{89C0AC96-4677-4753-882C-F7202814286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2224087" y="1242452"/>
            <a:ext cx="8569396" cy="5196448"/>
          </a:xfrm>
          <a:prstGeom prst="rect">
            <a:avLst/>
          </a:prstGeom>
          <a:ln w="3175">
            <a:solidFill>
              <a:schemeClr val="tx1"/>
            </a:solidFill>
          </a:ln>
        </p:spPr>
      </p:pic>
      <p:sp>
        <p:nvSpPr>
          <p:cNvPr id="6" name="Rectangle 5">
            <a:extLst>
              <a:ext uri="{FF2B5EF4-FFF2-40B4-BE49-F238E27FC236}">
                <a16:creationId xmlns:a16="http://schemas.microsoft.com/office/drawing/2014/main" id="{B2FE4831-BF87-438C-AEEC-B8611002FC48}"/>
              </a:ext>
              <a:ext uri="{C183D7F6-B498-43B3-948B-1728B52AA6E4}">
                <adec:decorative xmlns:adec="http://schemas.microsoft.com/office/drawing/2017/decorative" val="1"/>
              </a:ext>
            </a:extLst>
          </p:cNvPr>
          <p:cNvSpPr/>
          <p:nvPr/>
        </p:nvSpPr>
        <p:spPr bwMode="auto">
          <a:xfrm>
            <a:off x="4715691" y="1894114"/>
            <a:ext cx="1541418" cy="496389"/>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8965607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CD9E3-E1A8-4056-BC93-FF0C76518DCB}"/>
              </a:ext>
            </a:extLst>
          </p:cNvPr>
          <p:cNvSpPr>
            <a:spLocks noGrp="1"/>
          </p:cNvSpPr>
          <p:nvPr>
            <p:ph type="title"/>
          </p:nvPr>
        </p:nvSpPr>
        <p:spPr>
          <a:xfrm>
            <a:off x="455994" y="556381"/>
            <a:ext cx="11303917" cy="813819"/>
          </a:xfrm>
        </p:spPr>
        <p:txBody>
          <a:bodyPr/>
          <a:lstStyle/>
          <a:p>
            <a:r>
              <a:rPr lang="en-US" dirty="0"/>
              <a:t>Replication - Target, Compute, and Disk Settings (2 of 3)</a:t>
            </a:r>
          </a:p>
        </p:txBody>
      </p:sp>
      <p:pic>
        <p:nvPicPr>
          <p:cNvPr id="4" name="Picture 3" descr="Screenshot of the Compute settings options in the Replicate blade. Shown are options for Azure VM size and OS disk for the selected machines that are being migrated.">
            <a:extLst>
              <a:ext uri="{FF2B5EF4-FFF2-40B4-BE49-F238E27FC236}">
                <a16:creationId xmlns:a16="http://schemas.microsoft.com/office/drawing/2014/main" id="{C09936A6-B884-40DC-9B27-2BDBE662C7B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71509" y="1581508"/>
            <a:ext cx="11052483" cy="3792747"/>
          </a:xfrm>
          <a:prstGeom prst="rect">
            <a:avLst/>
          </a:prstGeom>
          <a:ln w="3175">
            <a:solidFill>
              <a:schemeClr val="tx1"/>
            </a:solidFill>
          </a:ln>
        </p:spPr>
      </p:pic>
      <p:sp>
        <p:nvSpPr>
          <p:cNvPr id="7" name="Rectangle 6">
            <a:extLst>
              <a:ext uri="{FF2B5EF4-FFF2-40B4-BE49-F238E27FC236}">
                <a16:creationId xmlns:a16="http://schemas.microsoft.com/office/drawing/2014/main" id="{9859E1A0-468A-4DF2-B02E-D492507D5D97}"/>
              </a:ext>
              <a:ext uri="{C183D7F6-B498-43B3-948B-1728B52AA6E4}">
                <adec:decorative xmlns:adec="http://schemas.microsoft.com/office/drawing/2017/decorative" val="1"/>
              </a:ext>
            </a:extLst>
          </p:cNvPr>
          <p:cNvSpPr/>
          <p:nvPr/>
        </p:nvSpPr>
        <p:spPr bwMode="auto">
          <a:xfrm>
            <a:off x="3200400" y="1920241"/>
            <a:ext cx="692332" cy="483325"/>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9395371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6255B-D0BF-4E4D-AC2B-0A5B49D7C689}"/>
              </a:ext>
            </a:extLst>
          </p:cNvPr>
          <p:cNvSpPr>
            <a:spLocks noGrp="1"/>
          </p:cNvSpPr>
          <p:nvPr>
            <p:ph type="title"/>
          </p:nvPr>
        </p:nvSpPr>
        <p:spPr>
          <a:xfrm>
            <a:off x="455994" y="556381"/>
            <a:ext cx="11303917" cy="813819"/>
          </a:xfrm>
        </p:spPr>
        <p:txBody>
          <a:bodyPr/>
          <a:lstStyle/>
          <a:p>
            <a:r>
              <a:rPr lang="en-US" dirty="0"/>
              <a:t>Replication - Target, Compute, and Disk Settings (3 of 3)</a:t>
            </a:r>
          </a:p>
        </p:txBody>
      </p:sp>
      <p:pic>
        <p:nvPicPr>
          <p:cNvPr id="4" name="Picture 3" descr="Screenshot of the Disk settings options in the Replicate blade. Shown are options for names of managed disks and disk size (GB). You can optionally choose to exclude certain disks from replication by deselecting the All selected option from the DISKS TO REPLICATE dropdown and selecting only those disks you want to replicate.">
            <a:extLst>
              <a:ext uri="{FF2B5EF4-FFF2-40B4-BE49-F238E27FC236}">
                <a16:creationId xmlns:a16="http://schemas.microsoft.com/office/drawing/2014/main" id="{AF96AE55-07D4-4F9C-8AB8-D0266F7388C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759489" y="1484179"/>
            <a:ext cx="10847294" cy="3889642"/>
          </a:xfrm>
          <a:prstGeom prst="rect">
            <a:avLst/>
          </a:prstGeom>
          <a:ln w="3175">
            <a:solidFill>
              <a:schemeClr val="tx1"/>
            </a:solidFill>
          </a:ln>
        </p:spPr>
      </p:pic>
      <p:sp>
        <p:nvSpPr>
          <p:cNvPr id="7" name="Rectangle 6">
            <a:extLst>
              <a:ext uri="{FF2B5EF4-FFF2-40B4-BE49-F238E27FC236}">
                <a16:creationId xmlns:a16="http://schemas.microsoft.com/office/drawing/2014/main" id="{F56D7B3B-ABA3-4CFB-9513-3DBC20B0CB19}"/>
              </a:ext>
              <a:ext uri="{C183D7F6-B498-43B3-948B-1728B52AA6E4}">
                <adec:decorative xmlns:adec="http://schemas.microsoft.com/office/drawing/2017/decorative" val="1"/>
              </a:ext>
            </a:extLst>
          </p:cNvPr>
          <p:cNvSpPr/>
          <p:nvPr/>
        </p:nvSpPr>
        <p:spPr bwMode="auto">
          <a:xfrm>
            <a:off x="4506686" y="1998616"/>
            <a:ext cx="666205" cy="470263"/>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9491697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4BBE6-64A9-4D41-8947-80CB0811E054}"/>
              </a:ext>
            </a:extLst>
          </p:cNvPr>
          <p:cNvSpPr>
            <a:spLocks noGrp="1"/>
          </p:cNvSpPr>
          <p:nvPr>
            <p:ph type="title"/>
          </p:nvPr>
        </p:nvSpPr>
        <p:spPr>
          <a:xfrm>
            <a:off x="455994" y="556381"/>
            <a:ext cx="11303917" cy="813819"/>
          </a:xfrm>
        </p:spPr>
        <p:txBody>
          <a:bodyPr/>
          <a:lstStyle/>
          <a:p>
            <a:r>
              <a:rPr lang="en-US" dirty="0"/>
              <a:t>Track and Monitor Replication</a:t>
            </a:r>
          </a:p>
        </p:txBody>
      </p:sp>
      <p:sp>
        <p:nvSpPr>
          <p:cNvPr id="3" name="Text Placeholder 2">
            <a:extLst>
              <a:ext uri="{FF2B5EF4-FFF2-40B4-BE49-F238E27FC236}">
                <a16:creationId xmlns:a16="http://schemas.microsoft.com/office/drawing/2014/main" id="{E7CD813C-3F00-44A2-95FC-1929D6F7CFBA}"/>
              </a:ext>
            </a:extLst>
          </p:cNvPr>
          <p:cNvSpPr>
            <a:spLocks noGrp="1"/>
          </p:cNvSpPr>
          <p:nvPr>
            <p:ph type="body" sz="quarter" idx="10"/>
          </p:nvPr>
        </p:nvSpPr>
        <p:spPr>
          <a:xfrm>
            <a:off x="570654" y="2416685"/>
            <a:ext cx="4194764" cy="2024630"/>
          </a:xfrm>
          <a:solidFill>
            <a:schemeClr val="bg1">
              <a:lumMod val="95000"/>
            </a:schemeClr>
          </a:solidFill>
        </p:spPr>
        <p:txBody>
          <a:bodyPr lIns="91440" rIns="0" anchor="ctr" anchorCtr="0"/>
          <a:lstStyle/>
          <a:p>
            <a:pPr algn="ctr"/>
            <a:r>
              <a:rPr lang="en-US" dirty="0">
                <a:latin typeface="+mn-lt"/>
              </a:rPr>
              <a:t>You can monitor replication status by clicking on </a:t>
            </a:r>
            <a:r>
              <a:rPr lang="en-US" dirty="0"/>
              <a:t>Replicating servers</a:t>
            </a:r>
            <a:r>
              <a:rPr lang="en-US" dirty="0">
                <a:latin typeface="+mn-lt"/>
              </a:rPr>
              <a:t> in </a:t>
            </a:r>
            <a:r>
              <a:rPr lang="en-US" dirty="0"/>
              <a:t>Azure Migrate: Server Migration</a:t>
            </a:r>
          </a:p>
        </p:txBody>
      </p:sp>
      <p:pic>
        <p:nvPicPr>
          <p:cNvPr id="5" name="Picture 4" descr="Screenshot of the Azure Migrate: Server Migration page in Migration tools. Overview and Replicating servers are both highlighted with a red border.">
            <a:extLst>
              <a:ext uri="{FF2B5EF4-FFF2-40B4-BE49-F238E27FC236}">
                <a16:creationId xmlns:a16="http://schemas.microsoft.com/office/drawing/2014/main" id="{C976D74F-6D5F-40AD-A895-F0D09C2E0BB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5573725" y="1759591"/>
            <a:ext cx="6047621" cy="4055828"/>
          </a:xfrm>
          <a:prstGeom prst="rect">
            <a:avLst/>
          </a:prstGeom>
          <a:ln w="3175">
            <a:solidFill>
              <a:schemeClr val="tx1"/>
            </a:solidFill>
          </a:ln>
        </p:spPr>
      </p:pic>
      <p:sp>
        <p:nvSpPr>
          <p:cNvPr id="8" name="Rectangle 7">
            <a:extLst>
              <a:ext uri="{FF2B5EF4-FFF2-40B4-BE49-F238E27FC236}">
                <a16:creationId xmlns:a16="http://schemas.microsoft.com/office/drawing/2014/main" id="{86C7A8CF-4211-45BE-A081-D833D3063FB6}"/>
              </a:ext>
              <a:ext uri="{C183D7F6-B498-43B3-948B-1728B52AA6E4}">
                <adec:decorative xmlns:adec="http://schemas.microsoft.com/office/drawing/2017/decorative" val="1"/>
              </a:ext>
            </a:extLst>
          </p:cNvPr>
          <p:cNvSpPr/>
          <p:nvPr/>
        </p:nvSpPr>
        <p:spPr bwMode="auto">
          <a:xfrm>
            <a:off x="5264331" y="1163561"/>
            <a:ext cx="6666411" cy="5138058"/>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2502244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B8E51-47B1-4BE9-8ADC-9E3E1914CB36}"/>
              </a:ext>
            </a:extLst>
          </p:cNvPr>
          <p:cNvSpPr>
            <a:spLocks noGrp="1"/>
          </p:cNvSpPr>
          <p:nvPr>
            <p:ph type="title"/>
          </p:nvPr>
        </p:nvSpPr>
        <p:spPr>
          <a:xfrm>
            <a:off x="455994" y="556381"/>
            <a:ext cx="11303917" cy="813819"/>
          </a:xfrm>
        </p:spPr>
        <p:txBody>
          <a:bodyPr/>
          <a:lstStyle/>
          <a:p>
            <a:r>
              <a:rPr lang="en-US"/>
              <a:t>Test Migration (1 of 3) </a:t>
            </a:r>
            <a:endParaRPr lang="en-US" dirty="0"/>
          </a:p>
        </p:txBody>
      </p:sp>
      <p:sp>
        <p:nvSpPr>
          <p:cNvPr id="3" name="Text Placeholder 2">
            <a:extLst>
              <a:ext uri="{FF2B5EF4-FFF2-40B4-BE49-F238E27FC236}">
                <a16:creationId xmlns:a16="http://schemas.microsoft.com/office/drawing/2014/main" id="{0A7C05D4-4B87-43FD-A118-875915C8DE5B}"/>
              </a:ext>
            </a:extLst>
          </p:cNvPr>
          <p:cNvSpPr>
            <a:spLocks noGrp="1"/>
          </p:cNvSpPr>
          <p:nvPr>
            <p:ph type="body" sz="quarter" idx="10"/>
          </p:nvPr>
        </p:nvSpPr>
        <p:spPr>
          <a:xfrm>
            <a:off x="455613" y="2545442"/>
            <a:ext cx="4536440" cy="2183311"/>
          </a:xfrm>
          <a:solidFill>
            <a:schemeClr val="bg1">
              <a:lumMod val="95000"/>
            </a:schemeClr>
          </a:solidFill>
        </p:spPr>
        <p:txBody>
          <a:bodyPr lIns="91440" rIns="91440" anchor="ctr" anchorCtr="0">
            <a:noAutofit/>
          </a:bodyPr>
          <a:lstStyle/>
          <a:p>
            <a:pPr algn="ctr"/>
            <a:r>
              <a:rPr lang="en-US" sz="2400">
                <a:latin typeface="+mn-lt"/>
              </a:rPr>
              <a:t>In Migration goals &gt; Servers &gt; Azure Migrate: Server Migration, click </a:t>
            </a:r>
            <a:r>
              <a:rPr lang="en-US" sz="2400"/>
              <a:t>Test migrated servers.</a:t>
            </a:r>
            <a:endParaRPr lang="en-US" sz="2400" dirty="0"/>
          </a:p>
        </p:txBody>
      </p:sp>
      <p:pic>
        <p:nvPicPr>
          <p:cNvPr id="4" name="Picture 3" descr="Screenshot of the Azure Migrate: Server Migration page with the Test migrated server option highlighted with a red border.">
            <a:extLst>
              <a:ext uri="{FF2B5EF4-FFF2-40B4-BE49-F238E27FC236}">
                <a16:creationId xmlns:a16="http://schemas.microsoft.com/office/drawing/2014/main" id="{DE811801-1DB7-404D-845B-8C429B85836C}"/>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5578536" y="1370013"/>
            <a:ext cx="5807196" cy="4539291"/>
          </a:xfrm>
          <a:prstGeom prst="rect">
            <a:avLst/>
          </a:prstGeom>
          <a:ln w="3175">
            <a:solidFill>
              <a:schemeClr val="tx1"/>
            </a:solidFill>
          </a:ln>
        </p:spPr>
      </p:pic>
    </p:spTree>
    <p:extLst>
      <p:ext uri="{BB962C8B-B14F-4D97-AF65-F5344CB8AC3E}">
        <p14:creationId xmlns:p14="http://schemas.microsoft.com/office/powerpoint/2010/main" val="390568514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5609B7-5650-411F-A7D0-77989ACAE22B}"/>
              </a:ext>
            </a:extLst>
          </p:cNvPr>
          <p:cNvSpPr>
            <a:spLocks noGrp="1"/>
          </p:cNvSpPr>
          <p:nvPr>
            <p:ph type="title"/>
          </p:nvPr>
        </p:nvSpPr>
        <p:spPr/>
        <p:txBody>
          <a:bodyPr/>
          <a:lstStyle/>
          <a:p>
            <a:r>
              <a:rPr lang="en-US" dirty="0"/>
              <a:t>Test Migration (2 of 3) </a:t>
            </a:r>
          </a:p>
        </p:txBody>
      </p:sp>
      <p:sp>
        <p:nvSpPr>
          <p:cNvPr id="3" name="Text Placeholder 2">
            <a:extLst>
              <a:ext uri="{FF2B5EF4-FFF2-40B4-BE49-F238E27FC236}">
                <a16:creationId xmlns:a16="http://schemas.microsoft.com/office/drawing/2014/main" id="{955D2ABB-AAB1-4DA6-A952-979ED2FCBF00}"/>
              </a:ext>
            </a:extLst>
          </p:cNvPr>
          <p:cNvSpPr>
            <a:spLocks noGrp="1"/>
          </p:cNvSpPr>
          <p:nvPr>
            <p:ph type="body" sz="quarter" idx="4294967295"/>
          </p:nvPr>
        </p:nvSpPr>
        <p:spPr>
          <a:xfrm>
            <a:off x="455994" y="4981221"/>
            <a:ext cx="11018838" cy="546100"/>
          </a:xfrm>
        </p:spPr>
        <p:txBody>
          <a:bodyPr lIns="91440" rIns="91440"/>
          <a:lstStyle/>
          <a:p>
            <a:pPr marL="342900" indent="-342900">
              <a:buFont typeface="Arial" panose="020B0604020202020204" pitchFamily="34" charset="0"/>
              <a:buChar char="•"/>
            </a:pPr>
            <a:r>
              <a:rPr lang="en-US" dirty="0">
                <a:latin typeface="+mn-lt"/>
              </a:rPr>
              <a:t>Right-click the VM to test, and click </a:t>
            </a:r>
            <a:r>
              <a:rPr lang="en-US" dirty="0"/>
              <a:t>Test migrate</a:t>
            </a:r>
          </a:p>
        </p:txBody>
      </p:sp>
      <p:pic>
        <p:nvPicPr>
          <p:cNvPr id="5" name="Picture 4" descr="Screenshot of the Azure Migrate: Server Migration - Replicating machines blade showing example of VM with replication status, health of the VM, migration phase (test migration pending), last sync, and with the Test  migrate option highlighted with a red border.">
            <a:extLst>
              <a:ext uri="{FF2B5EF4-FFF2-40B4-BE49-F238E27FC236}">
                <a16:creationId xmlns:a16="http://schemas.microsoft.com/office/drawing/2014/main" id="{0076FBBC-18C5-4D8F-B8AC-D469C3DC2B1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455994" y="1527265"/>
            <a:ext cx="11358591" cy="3055673"/>
          </a:xfrm>
          <a:prstGeom prst="rect">
            <a:avLst/>
          </a:prstGeom>
          <a:ln w="3175">
            <a:solidFill>
              <a:schemeClr val="tx1"/>
            </a:solidFill>
          </a:ln>
        </p:spPr>
      </p:pic>
    </p:spTree>
    <p:extLst>
      <p:ext uri="{BB962C8B-B14F-4D97-AF65-F5344CB8AC3E}">
        <p14:creationId xmlns:p14="http://schemas.microsoft.com/office/powerpoint/2010/main" val="107520741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19753-B746-46C1-98E4-0CC667810432}"/>
              </a:ext>
            </a:extLst>
          </p:cNvPr>
          <p:cNvSpPr>
            <a:spLocks noGrp="1"/>
          </p:cNvSpPr>
          <p:nvPr>
            <p:ph type="title"/>
          </p:nvPr>
        </p:nvSpPr>
        <p:spPr>
          <a:xfrm>
            <a:off x="588263" y="457201"/>
            <a:ext cx="11018520" cy="430887"/>
          </a:xfrm>
        </p:spPr>
        <p:txBody>
          <a:bodyPr/>
          <a:lstStyle/>
          <a:p>
            <a:r>
              <a:rPr lang="en-US" dirty="0"/>
              <a:t>Overview of Azure Migrate Server Migration</a:t>
            </a:r>
          </a:p>
        </p:txBody>
      </p:sp>
      <p:sp>
        <p:nvSpPr>
          <p:cNvPr id="3" name="Text Placeholder 2">
            <a:extLst>
              <a:ext uri="{FF2B5EF4-FFF2-40B4-BE49-F238E27FC236}">
                <a16:creationId xmlns:a16="http://schemas.microsoft.com/office/drawing/2014/main" id="{EBA0CF4B-E625-407F-95D6-9EBA082145F8}"/>
              </a:ext>
            </a:extLst>
          </p:cNvPr>
          <p:cNvSpPr>
            <a:spLocks noGrp="1"/>
          </p:cNvSpPr>
          <p:nvPr>
            <p:ph type="body" sz="quarter" idx="4294967295"/>
          </p:nvPr>
        </p:nvSpPr>
        <p:spPr>
          <a:xfrm>
            <a:off x="381000" y="4300162"/>
            <a:ext cx="11017250" cy="1077381"/>
          </a:xfrm>
          <a:solidFill>
            <a:schemeClr val="bg1">
              <a:lumMod val="95000"/>
            </a:schemeClr>
          </a:solidFill>
        </p:spPr>
        <p:txBody>
          <a:bodyPr/>
          <a:lstStyle/>
          <a:p>
            <a:pPr algn="ctr"/>
            <a:r>
              <a:rPr lang="en-US" sz="2400" dirty="0">
                <a:latin typeface="+mn-lt"/>
                <a:cs typeface="Segoe UI Light" panose="020B0502040204020203" pitchFamily="34" charset="0"/>
              </a:rPr>
              <a:t>Helps you to migrate on-premises VMware VMs, Hyper-V VMs, physical servers, other virtualized machines, and private/public cloud instances to Azure</a:t>
            </a:r>
          </a:p>
          <a:p>
            <a:pPr algn="ctr"/>
            <a:endParaRPr lang="en-US" sz="2400" dirty="0">
              <a:latin typeface="+mn-lt"/>
              <a:cs typeface="Segoe UI Light" panose="020B0502040204020203" pitchFamily="34" charset="0"/>
            </a:endParaRPr>
          </a:p>
          <a:p>
            <a:pPr algn="ctr"/>
            <a:endParaRPr lang="en-US" sz="2400" dirty="0">
              <a:latin typeface="+mn-lt"/>
              <a:cs typeface="Segoe UI Light" panose="020B0502040204020203" pitchFamily="34" charset="0"/>
            </a:endParaRPr>
          </a:p>
        </p:txBody>
      </p:sp>
      <p:graphicFrame>
        <p:nvGraphicFramePr>
          <p:cNvPr id="5" name="Diagram 4" descr="Assess, Migrate, Optimize, and Secure and Manage">
            <a:extLst>
              <a:ext uri="{FF2B5EF4-FFF2-40B4-BE49-F238E27FC236}">
                <a16:creationId xmlns:a16="http://schemas.microsoft.com/office/drawing/2014/main" id="{2A151745-0E50-4AE1-9512-5CB6A0AA9381}"/>
              </a:ext>
            </a:extLst>
          </p:cNvPr>
          <p:cNvGraphicFramePr/>
          <p:nvPr>
            <p:extLst>
              <p:ext uri="{D42A27DB-BD31-4B8C-83A1-F6EECF244321}">
                <p14:modId xmlns:p14="http://schemas.microsoft.com/office/powerpoint/2010/main" val="2163302812"/>
              </p:ext>
            </p:extLst>
          </p:nvPr>
        </p:nvGraphicFramePr>
        <p:xfrm>
          <a:off x="718457" y="1088571"/>
          <a:ext cx="10254343" cy="35264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6615924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01AFAB7-145D-453E-A3D2-B998E744936E}"/>
              </a:ext>
            </a:extLst>
          </p:cNvPr>
          <p:cNvSpPr>
            <a:spLocks noGrp="1"/>
          </p:cNvSpPr>
          <p:nvPr>
            <p:ph type="title"/>
          </p:nvPr>
        </p:nvSpPr>
        <p:spPr/>
        <p:txBody>
          <a:bodyPr/>
          <a:lstStyle/>
          <a:p>
            <a:r>
              <a:rPr lang="en-US" dirty="0"/>
              <a:t>Test Migration (3 of 3)</a:t>
            </a:r>
          </a:p>
        </p:txBody>
      </p:sp>
      <p:sp>
        <p:nvSpPr>
          <p:cNvPr id="3" name="Text Placeholder 2">
            <a:extLst>
              <a:ext uri="{FF2B5EF4-FFF2-40B4-BE49-F238E27FC236}">
                <a16:creationId xmlns:a16="http://schemas.microsoft.com/office/drawing/2014/main" id="{F2FD3326-E99A-473E-87A3-E7807923652F}"/>
              </a:ext>
            </a:extLst>
          </p:cNvPr>
          <p:cNvSpPr>
            <a:spLocks noGrp="1"/>
          </p:cNvSpPr>
          <p:nvPr>
            <p:ph type="body" sz="quarter" idx="10"/>
          </p:nvPr>
        </p:nvSpPr>
        <p:spPr>
          <a:xfrm>
            <a:off x="455994" y="4946901"/>
            <a:ext cx="11018838" cy="908839"/>
          </a:xfrm>
        </p:spPr>
        <p:txBody>
          <a:bodyPr lIns="91440" rIns="91440"/>
          <a:lstStyle/>
          <a:p>
            <a:r>
              <a:rPr lang="en-US" dirty="0">
                <a:latin typeface="+mn-lt"/>
              </a:rPr>
              <a:t>After the test is done, right-click the Azure VM in Replicating machines, and click </a:t>
            </a:r>
            <a:r>
              <a:rPr lang="en-US" dirty="0"/>
              <a:t>Clean up test migration</a:t>
            </a:r>
          </a:p>
        </p:txBody>
      </p:sp>
      <p:pic>
        <p:nvPicPr>
          <p:cNvPr id="4" name="Picture 3" descr="Screenshot of the Azure Migrate: Server Migration - Replicating machines blade, showing example of VM with replication status, health of the VM, migration phase (test clean up pending), last sync, and with the Test clean up option highlighted with a red border.">
            <a:extLst>
              <a:ext uri="{FF2B5EF4-FFF2-40B4-BE49-F238E27FC236}">
                <a16:creationId xmlns:a16="http://schemas.microsoft.com/office/drawing/2014/main" id="{0E652D3A-2678-4D98-8BE4-CD0702A820B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753295" y="1481215"/>
            <a:ext cx="10685410" cy="3056332"/>
          </a:xfrm>
          <a:prstGeom prst="rect">
            <a:avLst/>
          </a:prstGeom>
          <a:ln w="3175">
            <a:solidFill>
              <a:schemeClr val="tx1"/>
            </a:solidFill>
          </a:ln>
        </p:spPr>
      </p:pic>
    </p:spTree>
    <p:extLst>
      <p:ext uri="{BB962C8B-B14F-4D97-AF65-F5344CB8AC3E}">
        <p14:creationId xmlns:p14="http://schemas.microsoft.com/office/powerpoint/2010/main" val="46472966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85217" y="3179701"/>
            <a:ext cx="8892608" cy="498598"/>
          </a:xfrm>
        </p:spPr>
        <p:txBody>
          <a:bodyPr/>
          <a:lstStyle/>
          <a:p>
            <a:r>
              <a:rPr lang="en-US" dirty="0"/>
              <a:t>Lesson 04: Implement Azure Backup</a:t>
            </a:r>
          </a:p>
        </p:txBody>
      </p:sp>
      <p:pic>
        <p:nvPicPr>
          <p:cNvPr id="4" name="Graphic 3">
            <a:extLst>
              <a:ext uri="{FF2B5EF4-FFF2-40B4-BE49-F238E27FC236}">
                <a16:creationId xmlns:a16="http://schemas.microsoft.com/office/drawing/2014/main" id="{57A5EBCB-29E5-4B64-BA6B-B89737A945A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6720" y="2590146"/>
            <a:ext cx="1677707" cy="1677707"/>
          </a:xfrm>
          <a:prstGeom prst="rect">
            <a:avLst/>
          </a:prstGeom>
        </p:spPr>
      </p:pic>
    </p:spTree>
    <p:extLst>
      <p:ext uri="{BB962C8B-B14F-4D97-AF65-F5344CB8AC3E}">
        <p14:creationId xmlns:p14="http://schemas.microsoft.com/office/powerpoint/2010/main" val="76448943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736BC-719D-45C5-872C-A705A220D04C}"/>
              </a:ext>
            </a:extLst>
          </p:cNvPr>
          <p:cNvSpPr>
            <a:spLocks noGrp="1"/>
          </p:cNvSpPr>
          <p:nvPr>
            <p:ph type="title"/>
          </p:nvPr>
        </p:nvSpPr>
        <p:spPr>
          <a:xfrm>
            <a:off x="455995" y="2832684"/>
            <a:ext cx="2457386" cy="1192634"/>
          </a:xfrm>
        </p:spPr>
        <p:txBody>
          <a:bodyPr/>
          <a:lstStyle/>
          <a:p>
            <a:r>
              <a:rPr lang="en-US" dirty="0"/>
              <a:t>Implement Azure Backup Overview</a:t>
            </a:r>
          </a:p>
        </p:txBody>
      </p:sp>
      <p:sp>
        <p:nvSpPr>
          <p:cNvPr id="3" name="Text Placeholder 2">
            <a:extLst>
              <a:ext uri="{FF2B5EF4-FFF2-40B4-BE49-F238E27FC236}">
                <a16:creationId xmlns:a16="http://schemas.microsoft.com/office/drawing/2014/main" id="{0D930D4C-EC3A-4732-80A6-D0D7CF4EFDE2}"/>
              </a:ext>
            </a:extLst>
          </p:cNvPr>
          <p:cNvSpPr>
            <a:spLocks noGrp="1"/>
          </p:cNvSpPr>
          <p:nvPr>
            <p:ph type="body" sz="quarter" idx="4294967295"/>
          </p:nvPr>
        </p:nvSpPr>
        <p:spPr>
          <a:xfrm>
            <a:off x="3661911" y="543145"/>
            <a:ext cx="6849608" cy="2885855"/>
          </a:xfrm>
        </p:spPr>
        <p:txBody>
          <a:bodyPr/>
          <a:lstStyle/>
          <a:p>
            <a:pPr marL="342900" indent="-342900">
              <a:lnSpc>
                <a:spcPct val="150000"/>
              </a:lnSpc>
              <a:buFont typeface="Arial" panose="020B0604020202020204" pitchFamily="34" charset="0"/>
              <a:buChar char="•"/>
            </a:pPr>
            <a:r>
              <a:rPr lang="en-US" sz="2400" dirty="0">
                <a:latin typeface="+mn-lt"/>
                <a:cs typeface="Segoe UI Light" panose="020B0502040204020203" pitchFamily="34" charset="0"/>
              </a:rPr>
              <a:t>Azure VM Backup Architecture</a:t>
            </a:r>
          </a:p>
          <a:p>
            <a:pPr marL="342900" indent="-342900">
              <a:lnSpc>
                <a:spcPct val="150000"/>
              </a:lnSpc>
              <a:buFont typeface="Arial" panose="020B0604020202020204" pitchFamily="34" charset="0"/>
              <a:buChar char="•"/>
            </a:pPr>
            <a:r>
              <a:rPr lang="en-US" sz="2400" dirty="0">
                <a:latin typeface="+mn-lt"/>
                <a:cs typeface="Segoe UI Light" panose="020B0502040204020203" pitchFamily="34" charset="0"/>
              </a:rPr>
              <a:t>Microsoft Azure Backup Overview</a:t>
            </a:r>
          </a:p>
          <a:p>
            <a:pPr marL="342900" indent="-342900">
              <a:lnSpc>
                <a:spcPct val="150000"/>
              </a:lnSpc>
              <a:buFont typeface="Arial" panose="020B0604020202020204" pitchFamily="34" charset="0"/>
              <a:buChar char="•"/>
            </a:pPr>
            <a:r>
              <a:rPr lang="en-US" sz="2400" dirty="0">
                <a:latin typeface="+mn-lt"/>
                <a:cs typeface="Segoe UI Light" panose="020B0502040204020203" pitchFamily="34" charset="0"/>
              </a:rPr>
              <a:t>Azure Backup Key Features</a:t>
            </a:r>
          </a:p>
          <a:p>
            <a:pPr marL="342900" indent="-342900">
              <a:lnSpc>
                <a:spcPct val="150000"/>
              </a:lnSpc>
              <a:buFont typeface="Arial" panose="020B0604020202020204" pitchFamily="34" charset="0"/>
              <a:buChar char="•"/>
            </a:pPr>
            <a:r>
              <a:rPr lang="en-US" sz="2400" dirty="0">
                <a:latin typeface="+mn-lt"/>
                <a:cs typeface="Segoe UI Light" panose="020B0502040204020203" pitchFamily="34" charset="0"/>
              </a:rPr>
              <a:t>Azure IaaS Backup Components</a:t>
            </a:r>
          </a:p>
          <a:p>
            <a:pPr marL="342900" indent="-342900">
              <a:lnSpc>
                <a:spcPct val="150000"/>
              </a:lnSpc>
              <a:buFont typeface="Arial" panose="020B0604020202020204" pitchFamily="34" charset="0"/>
              <a:buChar char="•"/>
            </a:pPr>
            <a:r>
              <a:rPr lang="en-US" sz="2400" dirty="0">
                <a:latin typeface="+mn-lt"/>
                <a:cs typeface="Segoe UI Light" panose="020B0502040204020203" pitchFamily="34" charset="0"/>
              </a:rPr>
              <a:t>Recovery Services Vault Overview</a:t>
            </a:r>
          </a:p>
        </p:txBody>
      </p:sp>
    </p:spTree>
    <p:extLst>
      <p:ext uri="{BB962C8B-B14F-4D97-AF65-F5344CB8AC3E}">
        <p14:creationId xmlns:p14="http://schemas.microsoft.com/office/powerpoint/2010/main" val="306515242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B799E-BCFD-4721-A135-AEF5FD5B6557}"/>
              </a:ext>
            </a:extLst>
          </p:cNvPr>
          <p:cNvSpPr>
            <a:spLocks noGrp="1"/>
          </p:cNvSpPr>
          <p:nvPr>
            <p:ph type="title"/>
          </p:nvPr>
        </p:nvSpPr>
        <p:spPr>
          <a:xfrm>
            <a:off x="588263" y="457201"/>
            <a:ext cx="11018520" cy="430887"/>
          </a:xfrm>
        </p:spPr>
        <p:txBody>
          <a:bodyPr/>
          <a:lstStyle/>
          <a:p>
            <a:r>
              <a:rPr lang="en-US" dirty="0"/>
              <a:t>Azure VM Backup Architecture </a:t>
            </a:r>
          </a:p>
        </p:txBody>
      </p:sp>
      <p:grpSp>
        <p:nvGrpSpPr>
          <p:cNvPr id="3" name="Group 2" descr="The Azure Backup Service uses a recovery services vault.">
            <a:extLst>
              <a:ext uri="{FF2B5EF4-FFF2-40B4-BE49-F238E27FC236}">
                <a16:creationId xmlns:a16="http://schemas.microsoft.com/office/drawing/2014/main" id="{B94F0818-9EE4-42C4-897C-9C2AB0100C1F}"/>
              </a:ext>
            </a:extLst>
          </p:cNvPr>
          <p:cNvGrpSpPr/>
          <p:nvPr/>
        </p:nvGrpSpPr>
        <p:grpSpPr>
          <a:xfrm>
            <a:off x="211612" y="892419"/>
            <a:ext cx="11546462" cy="4908942"/>
            <a:chOff x="211612" y="892419"/>
            <a:chExt cx="11546462" cy="4908942"/>
          </a:xfrm>
        </p:grpSpPr>
        <p:sp>
          <p:nvSpPr>
            <p:cNvPr id="73" name="Rectangle: Rounded Corners 72" descr="Build sequence showing Azure VM Backup Architecture, as described in the content.">
              <a:extLst>
                <a:ext uri="{FF2B5EF4-FFF2-40B4-BE49-F238E27FC236}">
                  <a16:creationId xmlns:a16="http://schemas.microsoft.com/office/drawing/2014/main" id="{CC88417B-2A4A-4CE1-82BE-6807246E829E}"/>
                </a:ext>
              </a:extLst>
            </p:cNvPr>
            <p:cNvSpPr/>
            <p:nvPr/>
          </p:nvSpPr>
          <p:spPr bwMode="auto">
            <a:xfrm>
              <a:off x="211612" y="1204967"/>
              <a:ext cx="11546462" cy="4596394"/>
            </a:xfrm>
            <a:prstGeom prst="roundRect">
              <a:avLst/>
            </a:prstGeom>
            <a:noFill/>
            <a:ln>
              <a:solidFill>
                <a:schemeClr val="bg1">
                  <a:lumMod val="65000"/>
                </a:schemeClr>
              </a:solidFill>
              <a:prstDash val="dash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Light" panose="020B0502040204020203" pitchFamily="34" charset="0"/>
                <a:cs typeface="Segoe UI Light" panose="020B0502040204020203" pitchFamily="34" charset="0"/>
              </a:endParaRPr>
            </a:p>
          </p:txBody>
        </p:sp>
        <p:sp>
          <p:nvSpPr>
            <p:cNvPr id="69" name="cloud" descr="Build sequence showing Azure VM Backup Architecture, as described in the content.">
              <a:extLst>
                <a:ext uri="{FF2B5EF4-FFF2-40B4-BE49-F238E27FC236}">
                  <a16:creationId xmlns:a16="http://schemas.microsoft.com/office/drawing/2014/main" id="{AE99AEEB-7BE2-44FE-90E6-F9C20EA00FB0}"/>
                </a:ext>
              </a:extLst>
            </p:cNvPr>
            <p:cNvSpPr>
              <a:spLocks noChangeAspect="1"/>
            </p:cNvSpPr>
            <p:nvPr/>
          </p:nvSpPr>
          <p:spPr bwMode="auto">
            <a:xfrm>
              <a:off x="10776914" y="892419"/>
              <a:ext cx="981160" cy="62509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2"/>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Light" panose="020B0502040204020203" pitchFamily="34" charset="0"/>
                <a:cs typeface="Segoe UI Light" panose="020B0502040204020203" pitchFamily="34" charset="0"/>
              </a:endParaRPr>
            </a:p>
          </p:txBody>
        </p:sp>
        <p:sp>
          <p:nvSpPr>
            <p:cNvPr id="35" name="Rectangle: Rounded Corners 34" descr="Build sequence showing Azure VM Backup Architecture, as described in the content.">
              <a:extLst>
                <a:ext uri="{FF2B5EF4-FFF2-40B4-BE49-F238E27FC236}">
                  <a16:creationId xmlns:a16="http://schemas.microsoft.com/office/drawing/2014/main" id="{849D45B7-DB16-4DA1-B0DA-6B0100EA329C}"/>
                </a:ext>
              </a:extLst>
            </p:cNvPr>
            <p:cNvSpPr/>
            <p:nvPr/>
          </p:nvSpPr>
          <p:spPr bwMode="auto">
            <a:xfrm>
              <a:off x="7081958" y="1902914"/>
              <a:ext cx="4188400" cy="3595818"/>
            </a:xfrm>
            <a:prstGeom prst="roundRect">
              <a:avLst>
                <a:gd name="adj" fmla="val 11285"/>
              </a:avLst>
            </a:prstGeom>
            <a:solidFill>
              <a:srgbClr val="E6E6E6"/>
            </a:solidFill>
            <a:ln w="19050">
              <a:solidFill>
                <a:schemeClr val="bg2">
                  <a:lumMod val="1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206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4" name="monitor" descr="Build sequence showing Azure VM Backup Architecture, as described in the content.">
              <a:extLst>
                <a:ext uri="{FF2B5EF4-FFF2-40B4-BE49-F238E27FC236}">
                  <a16:creationId xmlns:a16="http://schemas.microsoft.com/office/drawing/2014/main" id="{4B8ACC1E-92FC-4D26-B6B2-4A22102E7D53}"/>
                </a:ext>
              </a:extLst>
            </p:cNvPr>
            <p:cNvSpPr>
              <a:spLocks noChangeAspect="1" noEditPoints="1"/>
            </p:cNvSpPr>
            <p:nvPr/>
          </p:nvSpPr>
          <p:spPr bwMode="auto">
            <a:xfrm>
              <a:off x="1048964" y="2603663"/>
              <a:ext cx="985255" cy="75509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Light" panose="020B0502040204020203" pitchFamily="34" charset="0"/>
                <a:cs typeface="Segoe UI Light" panose="020B0502040204020203" pitchFamily="34" charset="0"/>
              </a:endParaRPr>
            </a:p>
          </p:txBody>
        </p:sp>
        <p:grpSp>
          <p:nvGrpSpPr>
            <p:cNvPr id="71" name="Group 70" descr="Build sequence showing Azure VM Backup Architecture, as described in the content.">
              <a:extLst>
                <a:ext uri="{FF2B5EF4-FFF2-40B4-BE49-F238E27FC236}">
                  <a16:creationId xmlns:a16="http://schemas.microsoft.com/office/drawing/2014/main" id="{645F0BFD-C0DE-4E0C-827B-F314F617E909}"/>
                </a:ext>
              </a:extLst>
            </p:cNvPr>
            <p:cNvGrpSpPr/>
            <p:nvPr/>
          </p:nvGrpSpPr>
          <p:grpSpPr>
            <a:xfrm>
              <a:off x="2043127" y="3037628"/>
              <a:ext cx="2522228" cy="485775"/>
              <a:chOff x="1906897" y="2219325"/>
              <a:chExt cx="2522228" cy="485775"/>
            </a:xfrm>
          </p:grpSpPr>
          <p:cxnSp>
            <p:nvCxnSpPr>
              <p:cNvPr id="10" name="Straight Connector 9">
                <a:extLst>
                  <a:ext uri="{FF2B5EF4-FFF2-40B4-BE49-F238E27FC236}">
                    <a16:creationId xmlns:a16="http://schemas.microsoft.com/office/drawing/2014/main" id="{49BA5ACD-05E4-4754-A637-C70E431BF203}"/>
                  </a:ext>
                </a:extLst>
              </p:cNvPr>
              <p:cNvCxnSpPr/>
              <p:nvPr/>
            </p:nvCxnSpPr>
            <p:spPr>
              <a:xfrm>
                <a:off x="2076450" y="2533650"/>
                <a:ext cx="2352675"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62BF97B2-9D7D-448D-B50D-1CD8A22CEE1A}"/>
                  </a:ext>
                </a:extLst>
              </p:cNvPr>
              <p:cNvGrpSpPr/>
              <p:nvPr/>
            </p:nvGrpSpPr>
            <p:grpSpPr>
              <a:xfrm>
                <a:off x="1906897" y="2219325"/>
                <a:ext cx="2522228" cy="485775"/>
                <a:chOff x="1906897" y="2219325"/>
                <a:chExt cx="2522228" cy="485775"/>
              </a:xfrm>
            </p:grpSpPr>
            <p:cxnSp>
              <p:nvCxnSpPr>
                <p:cNvPr id="6" name="Straight Connector 5">
                  <a:extLst>
                    <a:ext uri="{FF2B5EF4-FFF2-40B4-BE49-F238E27FC236}">
                      <a16:creationId xmlns:a16="http://schemas.microsoft.com/office/drawing/2014/main" id="{8A508C50-B260-45AC-BB0D-7876E47F46BD}"/>
                    </a:ext>
                  </a:extLst>
                </p:cNvPr>
                <p:cNvCxnSpPr>
                  <a:cxnSpLocks/>
                  <a:stCxn id="4" idx="0"/>
                </p:cNvCxnSpPr>
                <p:nvPr/>
              </p:nvCxnSpPr>
              <p:spPr>
                <a:xfrm flipV="1">
                  <a:off x="1906897" y="2219325"/>
                  <a:ext cx="579128" cy="526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FE0A84B-821B-4726-BC9C-257A94B96D1C}"/>
                    </a:ext>
                  </a:extLst>
                </p:cNvPr>
                <p:cNvCxnSpPr/>
                <p:nvPr/>
              </p:nvCxnSpPr>
              <p:spPr>
                <a:xfrm>
                  <a:off x="2486025" y="2219325"/>
                  <a:ext cx="0" cy="31432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68F88A7-8B43-437B-825C-25A4CF833DE6}"/>
                    </a:ext>
                  </a:extLst>
                </p:cNvPr>
                <p:cNvCxnSpPr>
                  <a:cxnSpLocks/>
                </p:cNvCxnSpPr>
                <p:nvPr/>
              </p:nvCxnSpPr>
              <p:spPr>
                <a:xfrm>
                  <a:off x="2076450" y="2533650"/>
                  <a:ext cx="0" cy="17145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B1F22D9-7829-450D-89AC-5D1002BBBB8F}"/>
                    </a:ext>
                  </a:extLst>
                </p:cNvPr>
                <p:cNvCxnSpPr>
                  <a:cxnSpLocks/>
                </p:cNvCxnSpPr>
                <p:nvPr/>
              </p:nvCxnSpPr>
              <p:spPr>
                <a:xfrm>
                  <a:off x="2486025" y="2533650"/>
                  <a:ext cx="0" cy="17145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59FCED6-A201-4668-A5E2-AAF64CAFBA3C}"/>
                    </a:ext>
                  </a:extLst>
                </p:cNvPr>
                <p:cNvCxnSpPr>
                  <a:cxnSpLocks/>
                </p:cNvCxnSpPr>
                <p:nvPr/>
              </p:nvCxnSpPr>
              <p:spPr>
                <a:xfrm>
                  <a:off x="4429125" y="2533650"/>
                  <a:ext cx="0" cy="17145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7" name="Group 26" descr="Build sequence showing Azure VM Backup Architecture, as described in the content.">
              <a:extLst>
                <a:ext uri="{FF2B5EF4-FFF2-40B4-BE49-F238E27FC236}">
                  <a16:creationId xmlns:a16="http://schemas.microsoft.com/office/drawing/2014/main" id="{97F5BDA6-78F3-411E-B449-6E89FD9A5745}"/>
                </a:ext>
              </a:extLst>
            </p:cNvPr>
            <p:cNvGrpSpPr/>
            <p:nvPr/>
          </p:nvGrpSpPr>
          <p:grpSpPr>
            <a:xfrm>
              <a:off x="2043127" y="3462030"/>
              <a:ext cx="2669237" cy="411480"/>
              <a:chOff x="1918169" y="2636975"/>
              <a:chExt cx="2669237" cy="411480"/>
            </a:xfrm>
          </p:grpSpPr>
          <p:sp>
            <p:nvSpPr>
              <p:cNvPr id="17" name="Database_EFC7" title="Icon of a cylinder">
                <a:extLst>
                  <a:ext uri="{FF2B5EF4-FFF2-40B4-BE49-F238E27FC236}">
                    <a16:creationId xmlns:a16="http://schemas.microsoft.com/office/drawing/2014/main" id="{FBD6958E-3AB4-4331-9CE9-E3989A598DB1}"/>
                  </a:ext>
                </a:extLst>
              </p:cNvPr>
              <p:cNvSpPr>
                <a:spLocks noChangeAspect="1" noEditPoints="1"/>
              </p:cNvSpPr>
              <p:nvPr/>
            </p:nvSpPr>
            <p:spPr bwMode="auto">
              <a:xfrm>
                <a:off x="1918169" y="2636975"/>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30303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Light" panose="020B0502040204020203" pitchFamily="34" charset="0"/>
                  <a:cs typeface="Segoe UI Light" panose="020B0502040204020203" pitchFamily="34" charset="0"/>
                </a:endParaRPr>
              </a:p>
            </p:txBody>
          </p:sp>
          <p:sp>
            <p:nvSpPr>
              <p:cNvPr id="18" name="Database_EFC7" title="Icon of a cylinder">
                <a:extLst>
                  <a:ext uri="{FF2B5EF4-FFF2-40B4-BE49-F238E27FC236}">
                    <a16:creationId xmlns:a16="http://schemas.microsoft.com/office/drawing/2014/main" id="{412C1E8E-3649-4466-AAF0-E7ED0CF7CCE7}"/>
                  </a:ext>
                </a:extLst>
              </p:cNvPr>
              <p:cNvSpPr>
                <a:spLocks noChangeAspect="1" noEditPoints="1"/>
              </p:cNvSpPr>
              <p:nvPr/>
            </p:nvSpPr>
            <p:spPr bwMode="auto">
              <a:xfrm>
                <a:off x="2327744" y="2636975"/>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30303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Light" panose="020B0502040204020203" pitchFamily="34" charset="0"/>
                  <a:cs typeface="Segoe UI Light" panose="020B0502040204020203" pitchFamily="34" charset="0"/>
                </a:endParaRPr>
              </a:p>
            </p:txBody>
          </p:sp>
          <p:sp>
            <p:nvSpPr>
              <p:cNvPr id="19" name="Database_EFC7" title="Icon of a cylinder">
                <a:extLst>
                  <a:ext uri="{FF2B5EF4-FFF2-40B4-BE49-F238E27FC236}">
                    <a16:creationId xmlns:a16="http://schemas.microsoft.com/office/drawing/2014/main" id="{9AB6FF93-535E-4F43-8F47-47ACFA8FC14C}"/>
                  </a:ext>
                </a:extLst>
              </p:cNvPr>
              <p:cNvSpPr>
                <a:spLocks noChangeAspect="1" noEditPoints="1"/>
              </p:cNvSpPr>
              <p:nvPr/>
            </p:nvSpPr>
            <p:spPr bwMode="auto">
              <a:xfrm>
                <a:off x="4270844" y="2636975"/>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30303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Light" panose="020B0502040204020203" pitchFamily="34" charset="0"/>
                  <a:cs typeface="Segoe UI Light" panose="020B0502040204020203" pitchFamily="34" charset="0"/>
                </a:endParaRPr>
              </a:p>
            </p:txBody>
          </p:sp>
        </p:grpSp>
        <p:sp>
          <p:nvSpPr>
            <p:cNvPr id="28" name="TextBox 27" descr="Build sequence showing Azure VM Backup Architecture, as described in the content.">
              <a:extLst>
                <a:ext uri="{FF2B5EF4-FFF2-40B4-BE49-F238E27FC236}">
                  <a16:creationId xmlns:a16="http://schemas.microsoft.com/office/drawing/2014/main" id="{168ED18A-29C5-46D9-BF01-E307BBFF8626}"/>
                </a:ext>
              </a:extLst>
            </p:cNvPr>
            <p:cNvSpPr txBox="1"/>
            <p:nvPr/>
          </p:nvSpPr>
          <p:spPr>
            <a:xfrm>
              <a:off x="2911752" y="3569355"/>
              <a:ext cx="1357724"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Light" panose="020B0502040204020203" pitchFamily="34" charset="0"/>
                  <a:cs typeface="Segoe UI Light" panose="020B0502040204020203" pitchFamily="34" charset="0"/>
                </a:rPr>
                <a:t>Up to 4 TB per Disk</a:t>
              </a:r>
            </a:p>
          </p:txBody>
        </p:sp>
        <p:grpSp>
          <p:nvGrpSpPr>
            <p:cNvPr id="64" name="Group 63" descr="Build sequence showing Azure VM Backup Architecture, as described in the content.">
              <a:extLst>
                <a:ext uri="{FF2B5EF4-FFF2-40B4-BE49-F238E27FC236}">
                  <a16:creationId xmlns:a16="http://schemas.microsoft.com/office/drawing/2014/main" id="{54294693-CFED-471C-A0FD-3C3A08909DE5}"/>
                </a:ext>
              </a:extLst>
            </p:cNvPr>
            <p:cNvGrpSpPr/>
            <p:nvPr/>
          </p:nvGrpSpPr>
          <p:grpSpPr>
            <a:xfrm>
              <a:off x="2043127" y="3468832"/>
              <a:ext cx="2669237" cy="411480"/>
              <a:chOff x="1906897" y="3575322"/>
              <a:chExt cx="2669237" cy="411480"/>
            </a:xfrm>
          </p:grpSpPr>
          <p:sp>
            <p:nvSpPr>
              <p:cNvPr id="29" name="Database_EFC7" title="Icon of a cylinder">
                <a:extLst>
                  <a:ext uri="{FF2B5EF4-FFF2-40B4-BE49-F238E27FC236}">
                    <a16:creationId xmlns:a16="http://schemas.microsoft.com/office/drawing/2014/main" id="{DA2E15B2-00E4-43F3-9345-D89D80827AEF}"/>
                  </a:ext>
                </a:extLst>
              </p:cNvPr>
              <p:cNvSpPr>
                <a:spLocks noChangeAspect="1" noEditPoints="1"/>
              </p:cNvSpPr>
              <p:nvPr/>
            </p:nvSpPr>
            <p:spPr bwMode="auto">
              <a:xfrm>
                <a:off x="1906897" y="3575322"/>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rgbClr val="0078D4"/>
                </a:solidFill>
                <a:prstDash val="sys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Light" panose="020B0502040204020203" pitchFamily="34" charset="0"/>
                  <a:cs typeface="Segoe UI Light" panose="020B0502040204020203" pitchFamily="34" charset="0"/>
                </a:endParaRPr>
              </a:p>
            </p:txBody>
          </p:sp>
          <p:sp>
            <p:nvSpPr>
              <p:cNvPr id="30" name="Database_EFC7" title="Icon of a cylinder">
                <a:extLst>
                  <a:ext uri="{FF2B5EF4-FFF2-40B4-BE49-F238E27FC236}">
                    <a16:creationId xmlns:a16="http://schemas.microsoft.com/office/drawing/2014/main" id="{0FBFA416-88AB-4B3C-86FB-5CC8D5C3E8C9}"/>
                  </a:ext>
                </a:extLst>
              </p:cNvPr>
              <p:cNvSpPr>
                <a:spLocks noChangeAspect="1" noEditPoints="1"/>
              </p:cNvSpPr>
              <p:nvPr/>
            </p:nvSpPr>
            <p:spPr bwMode="auto">
              <a:xfrm>
                <a:off x="2316472" y="3575322"/>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rgbClr val="0078D4"/>
                </a:solidFill>
                <a:prstDash val="sys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Light" panose="020B0502040204020203" pitchFamily="34" charset="0"/>
                  <a:cs typeface="Segoe UI Light" panose="020B0502040204020203" pitchFamily="34" charset="0"/>
                </a:endParaRPr>
              </a:p>
            </p:txBody>
          </p:sp>
          <p:sp>
            <p:nvSpPr>
              <p:cNvPr id="31" name="Database_EFC7" title="Icon of a cylinder">
                <a:extLst>
                  <a:ext uri="{FF2B5EF4-FFF2-40B4-BE49-F238E27FC236}">
                    <a16:creationId xmlns:a16="http://schemas.microsoft.com/office/drawing/2014/main" id="{0025F42F-6264-4879-92D7-1B4E8500CCFB}"/>
                  </a:ext>
                </a:extLst>
              </p:cNvPr>
              <p:cNvSpPr>
                <a:spLocks noChangeAspect="1" noEditPoints="1"/>
              </p:cNvSpPr>
              <p:nvPr/>
            </p:nvSpPr>
            <p:spPr bwMode="auto">
              <a:xfrm>
                <a:off x="4259572" y="3575322"/>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rgbClr val="0078D4"/>
                </a:solidFill>
                <a:prstDash val="sys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Light" panose="020B0502040204020203" pitchFamily="34" charset="0"/>
                  <a:cs typeface="Segoe UI Light" panose="020B0502040204020203" pitchFamily="34" charset="0"/>
                </a:endParaRPr>
              </a:p>
            </p:txBody>
          </p:sp>
        </p:grpSp>
        <p:grpSp>
          <p:nvGrpSpPr>
            <p:cNvPr id="72" name="Group 71" descr="Build sequence showing Azure VM Backup Architecture, as described in the content.">
              <a:extLst>
                <a:ext uri="{FF2B5EF4-FFF2-40B4-BE49-F238E27FC236}">
                  <a16:creationId xmlns:a16="http://schemas.microsoft.com/office/drawing/2014/main" id="{5BCCD2DE-1166-4143-AB13-8471165B726D}"/>
                </a:ext>
              </a:extLst>
            </p:cNvPr>
            <p:cNvGrpSpPr/>
            <p:nvPr/>
          </p:nvGrpSpPr>
          <p:grpSpPr>
            <a:xfrm>
              <a:off x="7559671" y="1970366"/>
              <a:ext cx="3047349" cy="490189"/>
              <a:chOff x="6881089" y="2523925"/>
              <a:chExt cx="3047349" cy="490189"/>
            </a:xfrm>
          </p:grpSpPr>
          <p:pic>
            <p:nvPicPr>
              <p:cNvPr id="37" name="Picture 36">
                <a:extLst>
                  <a:ext uri="{FF2B5EF4-FFF2-40B4-BE49-F238E27FC236}">
                    <a16:creationId xmlns:a16="http://schemas.microsoft.com/office/drawing/2014/main" id="{17602D85-9E1B-43CC-9864-D4DCCCC68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6185" y="2541134"/>
                <a:ext cx="407896" cy="391130"/>
              </a:xfrm>
              <a:prstGeom prst="rect">
                <a:avLst/>
              </a:prstGeom>
            </p:spPr>
          </p:pic>
          <p:sp>
            <p:nvSpPr>
              <p:cNvPr id="38" name="TextBox 37">
                <a:extLst>
                  <a:ext uri="{FF2B5EF4-FFF2-40B4-BE49-F238E27FC236}">
                    <a16:creationId xmlns:a16="http://schemas.microsoft.com/office/drawing/2014/main" id="{7E8F90FB-D33F-4736-9E55-5FEEECBA4472}"/>
                  </a:ext>
                </a:extLst>
              </p:cNvPr>
              <p:cNvSpPr txBox="1"/>
              <p:nvPr/>
            </p:nvSpPr>
            <p:spPr>
              <a:xfrm>
                <a:off x="6881089" y="2523925"/>
                <a:ext cx="3047349" cy="490189"/>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Light" panose="020B0502040204020203" pitchFamily="34" charset="0"/>
                    <a:cs typeface="Segoe UI Light" panose="020B0502040204020203" pitchFamily="34" charset="0"/>
                  </a:rPr>
                  <a:t>Azure Backup Service</a:t>
                </a:r>
              </a:p>
            </p:txBody>
          </p:sp>
        </p:grpSp>
        <p:grpSp>
          <p:nvGrpSpPr>
            <p:cNvPr id="148" name="Group 147" descr="Build sequence showing Azure VM Backup Architecture, as described in the content.">
              <a:extLst>
                <a:ext uri="{FF2B5EF4-FFF2-40B4-BE49-F238E27FC236}">
                  <a16:creationId xmlns:a16="http://schemas.microsoft.com/office/drawing/2014/main" id="{2CA5540F-7856-49CF-AD5D-CE0F834AFBA9}"/>
                </a:ext>
              </a:extLst>
            </p:cNvPr>
            <p:cNvGrpSpPr/>
            <p:nvPr/>
          </p:nvGrpSpPr>
          <p:grpSpPr>
            <a:xfrm>
              <a:off x="1588770" y="1711283"/>
              <a:ext cx="5493188" cy="878234"/>
              <a:chOff x="1588770" y="1711283"/>
              <a:chExt cx="5493188" cy="878234"/>
            </a:xfrm>
          </p:grpSpPr>
          <p:grpSp>
            <p:nvGrpSpPr>
              <p:cNvPr id="81" name="Group 80">
                <a:extLst>
                  <a:ext uri="{FF2B5EF4-FFF2-40B4-BE49-F238E27FC236}">
                    <a16:creationId xmlns:a16="http://schemas.microsoft.com/office/drawing/2014/main" id="{E8931D1F-9FFB-4EFB-9872-A884CDE0B179}"/>
                  </a:ext>
                </a:extLst>
              </p:cNvPr>
              <p:cNvGrpSpPr/>
              <p:nvPr/>
            </p:nvGrpSpPr>
            <p:grpSpPr>
              <a:xfrm>
                <a:off x="1588770" y="2183140"/>
                <a:ext cx="5493188" cy="406377"/>
                <a:chOff x="1270948" y="2044723"/>
                <a:chExt cx="5604182" cy="406377"/>
              </a:xfrm>
            </p:grpSpPr>
            <p:cxnSp>
              <p:nvCxnSpPr>
                <p:cNvPr id="78" name="Straight Connector 77">
                  <a:extLst>
                    <a:ext uri="{FF2B5EF4-FFF2-40B4-BE49-F238E27FC236}">
                      <a16:creationId xmlns:a16="http://schemas.microsoft.com/office/drawing/2014/main" id="{6403D4E0-D4CA-4390-B3E2-3451F8BB5015}"/>
                    </a:ext>
                  </a:extLst>
                </p:cNvPr>
                <p:cNvCxnSpPr/>
                <p:nvPr/>
              </p:nvCxnSpPr>
              <p:spPr>
                <a:xfrm flipV="1">
                  <a:off x="1270948" y="2044723"/>
                  <a:ext cx="0" cy="406377"/>
                </a:xfrm>
                <a:prstGeom prst="line">
                  <a:avLst/>
                </a:prstGeom>
                <a:ln>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CB5694E7-A514-450D-A92A-3DE53E74EBC9}"/>
                    </a:ext>
                  </a:extLst>
                </p:cNvPr>
                <p:cNvCxnSpPr>
                  <a:cxnSpLocks/>
                </p:cNvCxnSpPr>
                <p:nvPr/>
              </p:nvCxnSpPr>
              <p:spPr>
                <a:xfrm>
                  <a:off x="1270948" y="2044723"/>
                  <a:ext cx="5604182" cy="26040"/>
                </a:xfrm>
                <a:prstGeom prst="straightConnector1">
                  <a:avLst/>
                </a:prstGeom>
                <a:ln>
                  <a:solidFill>
                    <a:schemeClr val="tx1"/>
                  </a:solidFill>
                  <a:prstDash val="dashDot"/>
                  <a:headEnd type="none" w="lg" len="med"/>
                  <a:tailEnd type="stealth" w="lg" len="lg"/>
                </a:ln>
              </p:spPr>
              <p:style>
                <a:lnRef idx="1">
                  <a:schemeClr val="accent1"/>
                </a:lnRef>
                <a:fillRef idx="0">
                  <a:schemeClr val="accent1"/>
                </a:fillRef>
                <a:effectRef idx="0">
                  <a:schemeClr val="accent1"/>
                </a:effectRef>
                <a:fontRef idx="minor">
                  <a:schemeClr val="tx1"/>
                </a:fontRef>
              </p:style>
            </p:cxnSp>
          </p:grpSp>
          <p:sp>
            <p:nvSpPr>
              <p:cNvPr id="82" name="Oval 81">
                <a:extLst>
                  <a:ext uri="{FF2B5EF4-FFF2-40B4-BE49-F238E27FC236}">
                    <a16:creationId xmlns:a16="http://schemas.microsoft.com/office/drawing/2014/main" id="{D553E5AC-4693-4D12-B58A-89627615ADD2}"/>
                  </a:ext>
                </a:extLst>
              </p:cNvPr>
              <p:cNvSpPr/>
              <p:nvPr/>
            </p:nvSpPr>
            <p:spPr bwMode="auto">
              <a:xfrm>
                <a:off x="3414813" y="1711283"/>
                <a:ext cx="407399" cy="40637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Light" panose="020B0502040204020203" pitchFamily="34" charset="0"/>
                    <a:cs typeface="Segoe UI Light" panose="020B0502040204020203" pitchFamily="34" charset="0"/>
                  </a:rPr>
                  <a:t>1</a:t>
                </a:r>
              </a:p>
            </p:txBody>
          </p:sp>
          <p:sp>
            <p:nvSpPr>
              <p:cNvPr id="83" name="TextBox 82">
                <a:extLst>
                  <a:ext uri="{FF2B5EF4-FFF2-40B4-BE49-F238E27FC236}">
                    <a16:creationId xmlns:a16="http://schemas.microsoft.com/office/drawing/2014/main" id="{2DC0014C-2717-43F1-9F61-5AD42386355B}"/>
                  </a:ext>
                </a:extLst>
              </p:cNvPr>
              <p:cNvSpPr txBox="1"/>
              <p:nvPr/>
            </p:nvSpPr>
            <p:spPr>
              <a:xfrm>
                <a:off x="3927746" y="1770720"/>
                <a:ext cx="1231835"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Light" panose="020B0502040204020203" pitchFamily="34" charset="0"/>
                    <a:cs typeface="Segoe UI Light" panose="020B0502040204020203" pitchFamily="34" charset="0"/>
                  </a:rPr>
                  <a:t>Configure</a:t>
                </a:r>
              </a:p>
            </p:txBody>
          </p:sp>
        </p:grpSp>
        <p:grpSp>
          <p:nvGrpSpPr>
            <p:cNvPr id="140" name="Group 139" descr="Build sequence showing Azure VM Backup Architecture, as described in the content.">
              <a:extLst>
                <a:ext uri="{FF2B5EF4-FFF2-40B4-BE49-F238E27FC236}">
                  <a16:creationId xmlns:a16="http://schemas.microsoft.com/office/drawing/2014/main" id="{817AC526-2210-41DD-8C06-B9A7EEC8872F}"/>
                </a:ext>
              </a:extLst>
            </p:cNvPr>
            <p:cNvGrpSpPr/>
            <p:nvPr/>
          </p:nvGrpSpPr>
          <p:grpSpPr>
            <a:xfrm>
              <a:off x="5172171" y="2846621"/>
              <a:ext cx="2033182" cy="1612107"/>
              <a:chOff x="-39820" y="4208664"/>
              <a:chExt cx="2033182" cy="1612107"/>
            </a:xfrm>
          </p:grpSpPr>
          <p:sp>
            <p:nvSpPr>
              <p:cNvPr id="94" name="TextBox 93">
                <a:extLst>
                  <a:ext uri="{FF2B5EF4-FFF2-40B4-BE49-F238E27FC236}">
                    <a16:creationId xmlns:a16="http://schemas.microsoft.com/office/drawing/2014/main" id="{C681E917-BEA7-426B-AD34-316ECC5FC10A}"/>
                  </a:ext>
                </a:extLst>
              </p:cNvPr>
              <p:cNvSpPr txBox="1"/>
              <p:nvPr/>
            </p:nvSpPr>
            <p:spPr>
              <a:xfrm>
                <a:off x="-39820" y="4208664"/>
                <a:ext cx="2033182" cy="455857"/>
              </a:xfrm>
              <a:prstGeom prst="rect">
                <a:avLst/>
              </a:prstGeom>
              <a:noFill/>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Light" panose="020B0502040204020203" pitchFamily="34" charset="0"/>
                    <a:cs typeface="Segoe UI Light" panose="020B0502040204020203" pitchFamily="34" charset="0"/>
                  </a:rPr>
                  <a:t>Azure Key Vault</a:t>
                </a:r>
              </a:p>
            </p:txBody>
          </p:sp>
          <p:grpSp>
            <p:nvGrpSpPr>
              <p:cNvPr id="139" name="Group 138">
                <a:extLst>
                  <a:ext uri="{FF2B5EF4-FFF2-40B4-BE49-F238E27FC236}">
                    <a16:creationId xmlns:a16="http://schemas.microsoft.com/office/drawing/2014/main" id="{6E34FF49-F9E4-4F0D-81BA-502C1A011C77}"/>
                  </a:ext>
                </a:extLst>
              </p:cNvPr>
              <p:cNvGrpSpPr/>
              <p:nvPr/>
            </p:nvGrpSpPr>
            <p:grpSpPr>
              <a:xfrm>
                <a:off x="394315" y="4459897"/>
                <a:ext cx="1181760" cy="1360874"/>
                <a:chOff x="394315" y="4459897"/>
                <a:chExt cx="1181760" cy="1360874"/>
              </a:xfrm>
            </p:grpSpPr>
            <p:sp>
              <p:nvSpPr>
                <p:cNvPr id="92" name="Rectangle: Rounded Corners 91">
                  <a:extLst>
                    <a:ext uri="{FF2B5EF4-FFF2-40B4-BE49-F238E27FC236}">
                      <a16:creationId xmlns:a16="http://schemas.microsoft.com/office/drawing/2014/main" id="{BFC10E7B-0138-4BC2-A8EA-16D62DFD0FDC}"/>
                    </a:ext>
                  </a:extLst>
                </p:cNvPr>
                <p:cNvSpPr/>
                <p:nvPr/>
              </p:nvSpPr>
              <p:spPr bwMode="auto">
                <a:xfrm>
                  <a:off x="394315" y="4522327"/>
                  <a:ext cx="1181760" cy="1298444"/>
                </a:xfrm>
                <a:prstGeom prst="roundRect">
                  <a:avLst/>
                </a:prstGeom>
                <a:noFill/>
                <a:ln>
                  <a:solidFill>
                    <a:srgbClr val="05224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97" name="TextBox 96">
                  <a:extLst>
                    <a:ext uri="{FF2B5EF4-FFF2-40B4-BE49-F238E27FC236}">
                      <a16:creationId xmlns:a16="http://schemas.microsoft.com/office/drawing/2014/main" id="{F3C54FFA-6465-437A-8F41-B3FE5A13AA2E}"/>
                    </a:ext>
                  </a:extLst>
                </p:cNvPr>
                <p:cNvSpPr txBox="1"/>
                <p:nvPr/>
              </p:nvSpPr>
              <p:spPr>
                <a:xfrm>
                  <a:off x="626073" y="5326644"/>
                  <a:ext cx="950002" cy="479745"/>
                </a:xfrm>
                <a:prstGeom prst="rect">
                  <a:avLst/>
                </a:prstGeom>
                <a:noFill/>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Light" panose="020B0502040204020203" pitchFamily="34" charset="0"/>
                      <a:cs typeface="Segoe UI Light" panose="020B0502040204020203" pitchFamily="34" charset="0"/>
                    </a:rPr>
                    <a:t>BEK</a:t>
                  </a:r>
                </a:p>
              </p:txBody>
            </p:sp>
            <p:grpSp>
              <p:nvGrpSpPr>
                <p:cNvPr id="98" name="Group 97">
                  <a:extLst>
                    <a:ext uri="{FF2B5EF4-FFF2-40B4-BE49-F238E27FC236}">
                      <a16:creationId xmlns:a16="http://schemas.microsoft.com/office/drawing/2014/main" id="{103AC8DB-E51F-4D1E-AF35-64B9BC47F00B}"/>
                    </a:ext>
                  </a:extLst>
                </p:cNvPr>
                <p:cNvGrpSpPr/>
                <p:nvPr/>
              </p:nvGrpSpPr>
              <p:grpSpPr>
                <a:xfrm>
                  <a:off x="583693" y="4459897"/>
                  <a:ext cx="910517" cy="1289353"/>
                  <a:chOff x="1026834" y="1648655"/>
                  <a:chExt cx="928775" cy="1315207"/>
                </a:xfrm>
              </p:grpSpPr>
              <p:sp>
                <p:nvSpPr>
                  <p:cNvPr id="99" name="Oval 98">
                    <a:extLst>
                      <a:ext uri="{FF2B5EF4-FFF2-40B4-BE49-F238E27FC236}">
                        <a16:creationId xmlns:a16="http://schemas.microsoft.com/office/drawing/2014/main" id="{20E5EE91-D3FF-44D3-AD22-414F469A4A1B}"/>
                      </a:ext>
                    </a:extLst>
                  </p:cNvPr>
                  <p:cNvSpPr/>
                  <p:nvPr/>
                </p:nvSpPr>
                <p:spPr bwMode="auto">
                  <a:xfrm>
                    <a:off x="1117409" y="2125662"/>
                    <a:ext cx="838200" cy="838200"/>
                  </a:xfrm>
                  <a:prstGeom prst="ellipse">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100" name="TextBox 99">
                    <a:extLst>
                      <a:ext uri="{FF2B5EF4-FFF2-40B4-BE49-F238E27FC236}">
                        <a16:creationId xmlns:a16="http://schemas.microsoft.com/office/drawing/2014/main" id="{42B13312-CD98-4F27-BA95-0EB48643CA51}"/>
                      </a:ext>
                    </a:extLst>
                  </p:cNvPr>
                  <p:cNvSpPr txBox="1"/>
                  <p:nvPr/>
                </p:nvSpPr>
                <p:spPr>
                  <a:xfrm>
                    <a:off x="1026834" y="1648655"/>
                    <a:ext cx="694208" cy="489328"/>
                  </a:xfrm>
                  <a:prstGeom prst="rect">
                    <a:avLst/>
                  </a:prstGeom>
                  <a:noFill/>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Light" panose="020B0502040204020203" pitchFamily="34" charset="0"/>
                        <a:cs typeface="Segoe UI Light" panose="020B0502040204020203" pitchFamily="34" charset="0"/>
                      </a:rPr>
                      <a:t>KEK</a:t>
                    </a:r>
                  </a:p>
                </p:txBody>
              </p:sp>
            </p:grpSp>
            <p:sp>
              <p:nvSpPr>
                <p:cNvPr id="101" name="key" title="Icon of a key">
                  <a:extLst>
                    <a:ext uri="{FF2B5EF4-FFF2-40B4-BE49-F238E27FC236}">
                      <a16:creationId xmlns:a16="http://schemas.microsoft.com/office/drawing/2014/main" id="{69697666-73CE-4C3C-843B-D9CD13136233}"/>
                    </a:ext>
                  </a:extLst>
                </p:cNvPr>
                <p:cNvSpPr>
                  <a:spLocks noChangeAspect="1" noEditPoints="1"/>
                </p:cNvSpPr>
                <p:nvPr/>
              </p:nvSpPr>
              <p:spPr bwMode="auto">
                <a:xfrm>
                  <a:off x="944331" y="5058527"/>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Light" panose="020B0502040204020203" pitchFamily="34" charset="0"/>
                    <a:cs typeface="Segoe UI Light" panose="020B0502040204020203" pitchFamily="34" charset="0"/>
                  </a:endParaRPr>
                </a:p>
              </p:txBody>
            </p:sp>
            <p:sp>
              <p:nvSpPr>
                <p:cNvPr id="102" name="key" title="Icon of a key">
                  <a:extLst>
                    <a:ext uri="{FF2B5EF4-FFF2-40B4-BE49-F238E27FC236}">
                      <a16:creationId xmlns:a16="http://schemas.microsoft.com/office/drawing/2014/main" id="{E11340B9-3F98-4CD5-84A8-F4F7D000F581}"/>
                    </a:ext>
                  </a:extLst>
                </p:cNvPr>
                <p:cNvSpPr>
                  <a:spLocks noChangeAspect="1" noEditPoints="1"/>
                </p:cNvSpPr>
                <p:nvPr/>
              </p:nvSpPr>
              <p:spPr bwMode="auto">
                <a:xfrm>
                  <a:off x="539537" y="4615633"/>
                  <a:ext cx="233580" cy="23238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Light" panose="020B0502040204020203" pitchFamily="34" charset="0"/>
                    <a:cs typeface="Segoe UI Light" panose="020B0502040204020203" pitchFamily="34" charset="0"/>
                  </a:endParaRPr>
                </a:p>
              </p:txBody>
            </p:sp>
          </p:grpSp>
        </p:grpSp>
        <p:sp>
          <p:nvSpPr>
            <p:cNvPr id="32" name="Rectangle: Rounded Corners 31" descr="Build sequence showing Azure VM Backup Architecture, as described in the content.">
              <a:extLst>
                <a:ext uri="{FF2B5EF4-FFF2-40B4-BE49-F238E27FC236}">
                  <a16:creationId xmlns:a16="http://schemas.microsoft.com/office/drawing/2014/main" id="{ECC5B78D-A556-4EA1-A214-DFE9DFF0641B}"/>
                </a:ext>
              </a:extLst>
            </p:cNvPr>
            <p:cNvSpPr/>
            <p:nvPr/>
          </p:nvSpPr>
          <p:spPr bwMode="auto">
            <a:xfrm>
              <a:off x="1798208" y="3256013"/>
              <a:ext cx="3547301" cy="2294800"/>
            </a:xfrm>
            <a:prstGeom prst="roundRect">
              <a:avLst/>
            </a:prstGeom>
            <a:noFill/>
            <a:ln>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Light" panose="020B0502040204020203" pitchFamily="34" charset="0"/>
                <a:cs typeface="Segoe UI Light" panose="020B0502040204020203" pitchFamily="34" charset="0"/>
              </a:endParaRPr>
            </a:p>
          </p:txBody>
        </p:sp>
        <p:sp>
          <p:nvSpPr>
            <p:cNvPr id="103" name="TextBox 102" descr="Build sequence showing Azure VM Backup Architecture, as described in the content.">
              <a:extLst>
                <a:ext uri="{FF2B5EF4-FFF2-40B4-BE49-F238E27FC236}">
                  <a16:creationId xmlns:a16="http://schemas.microsoft.com/office/drawing/2014/main" id="{88582F3B-777A-40D8-8AC2-9BF0E4981E68}"/>
                </a:ext>
              </a:extLst>
            </p:cNvPr>
            <p:cNvSpPr txBox="1"/>
            <p:nvPr/>
          </p:nvSpPr>
          <p:spPr>
            <a:xfrm>
              <a:off x="3567020" y="5151883"/>
              <a:ext cx="2033182" cy="455857"/>
            </a:xfrm>
            <a:prstGeom prst="rect">
              <a:avLst/>
            </a:prstGeom>
            <a:noFill/>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Light" panose="020B0502040204020203" pitchFamily="34" charset="0"/>
                  <a:cs typeface="Segoe UI Light" panose="020B0502040204020203" pitchFamily="34" charset="0"/>
                </a:rPr>
                <a:t>Managed Disks</a:t>
              </a:r>
            </a:p>
          </p:txBody>
        </p:sp>
        <p:sp>
          <p:nvSpPr>
            <p:cNvPr id="107" name="Rectangle: Rounded Corners 106" descr="Build sequence showing Azure VM Backup Architecture, as described in the content.">
              <a:extLst>
                <a:ext uri="{FF2B5EF4-FFF2-40B4-BE49-F238E27FC236}">
                  <a16:creationId xmlns:a16="http://schemas.microsoft.com/office/drawing/2014/main" id="{F5A85012-FC91-4AC3-A927-97F5C3701FCA}"/>
                </a:ext>
              </a:extLst>
            </p:cNvPr>
            <p:cNvSpPr/>
            <p:nvPr/>
          </p:nvSpPr>
          <p:spPr bwMode="auto">
            <a:xfrm>
              <a:off x="7403485" y="2695362"/>
              <a:ext cx="3447812" cy="318530"/>
            </a:xfrm>
            <a:prstGeom prst="roundRect">
              <a:avLst/>
            </a:prstGeom>
            <a:solidFill>
              <a:srgbClr val="E6E6E6"/>
            </a:solidFill>
            <a:ln>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Light" panose="020B0502040204020203" pitchFamily="34" charset="0"/>
                  <a:ea typeface="Segoe UI" pitchFamily="34" charset="0"/>
                  <a:cs typeface="Segoe UI Light" panose="020B0502040204020203" pitchFamily="34" charset="0"/>
                </a:rPr>
                <a:t>Policy Management</a:t>
              </a:r>
            </a:p>
          </p:txBody>
        </p:sp>
        <p:sp>
          <p:nvSpPr>
            <p:cNvPr id="109" name="Oval 108" descr="Build sequence showing Azure VM Backup Architecture, as described in the content.">
              <a:extLst>
                <a:ext uri="{FF2B5EF4-FFF2-40B4-BE49-F238E27FC236}">
                  <a16:creationId xmlns:a16="http://schemas.microsoft.com/office/drawing/2014/main" id="{7B5DD2BA-7B6C-47B2-9006-684977F242F3}"/>
                </a:ext>
              </a:extLst>
            </p:cNvPr>
            <p:cNvSpPr/>
            <p:nvPr/>
          </p:nvSpPr>
          <p:spPr bwMode="auto">
            <a:xfrm>
              <a:off x="2633379" y="3939481"/>
              <a:ext cx="407399" cy="40637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Light" panose="020B0502040204020203" pitchFamily="34" charset="0"/>
                  <a:cs typeface="Segoe UI Light" panose="020B0502040204020203" pitchFamily="34" charset="0"/>
                </a:rPr>
                <a:t>3</a:t>
              </a:r>
            </a:p>
          </p:txBody>
        </p:sp>
        <p:grpSp>
          <p:nvGrpSpPr>
            <p:cNvPr id="150" name="Group 149" descr="Build sequence showing Azure VM Backup Architecture, as described in the content.">
              <a:extLst>
                <a:ext uri="{FF2B5EF4-FFF2-40B4-BE49-F238E27FC236}">
                  <a16:creationId xmlns:a16="http://schemas.microsoft.com/office/drawing/2014/main" id="{F45645C0-D44C-4C36-9A2E-7E49739AA02E}"/>
                </a:ext>
              </a:extLst>
            </p:cNvPr>
            <p:cNvGrpSpPr/>
            <p:nvPr/>
          </p:nvGrpSpPr>
          <p:grpSpPr>
            <a:xfrm>
              <a:off x="1993362" y="4451917"/>
              <a:ext cx="2791998" cy="669430"/>
              <a:chOff x="1993362" y="4451917"/>
              <a:chExt cx="2791998" cy="669430"/>
            </a:xfrm>
          </p:grpSpPr>
          <p:sp>
            <p:nvSpPr>
              <p:cNvPr id="110" name="TextBox 109">
                <a:extLst>
                  <a:ext uri="{FF2B5EF4-FFF2-40B4-BE49-F238E27FC236}">
                    <a16:creationId xmlns:a16="http://schemas.microsoft.com/office/drawing/2014/main" id="{1F1D1454-5374-4D26-8852-DAF21F767F8C}"/>
                  </a:ext>
                </a:extLst>
              </p:cNvPr>
              <p:cNvSpPr txBox="1"/>
              <p:nvPr/>
            </p:nvSpPr>
            <p:spPr>
              <a:xfrm>
                <a:off x="2812784" y="4606618"/>
                <a:ext cx="1420292"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Light" panose="020B0502040204020203" pitchFamily="34" charset="0"/>
                    <a:cs typeface="Segoe UI Light" panose="020B0502040204020203" pitchFamily="34" charset="0"/>
                  </a:rPr>
                  <a:t>Instant Recovery Snapshot</a:t>
                </a:r>
              </a:p>
            </p:txBody>
          </p:sp>
          <p:sp>
            <p:nvSpPr>
              <p:cNvPr id="111" name="Rectangle: Rounded Corners 110">
                <a:extLst>
                  <a:ext uri="{FF2B5EF4-FFF2-40B4-BE49-F238E27FC236}">
                    <a16:creationId xmlns:a16="http://schemas.microsoft.com/office/drawing/2014/main" id="{B8823B5F-4A72-4B4E-A0EA-DFBB5A5BEB07}"/>
                  </a:ext>
                </a:extLst>
              </p:cNvPr>
              <p:cNvSpPr/>
              <p:nvPr/>
            </p:nvSpPr>
            <p:spPr bwMode="auto">
              <a:xfrm>
                <a:off x="1993362" y="4451917"/>
                <a:ext cx="2791998" cy="669430"/>
              </a:xfrm>
              <a:prstGeom prst="roundRect">
                <a:avLst/>
              </a:prstGeom>
              <a:noFill/>
              <a:ln w="6350">
                <a:solidFill>
                  <a:schemeClr val="tx1"/>
                </a:solidFill>
                <a:prstDash val="dash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Light" panose="020B0502040204020203" pitchFamily="34" charset="0"/>
                  <a:cs typeface="Segoe UI Light" panose="020B0502040204020203" pitchFamily="34" charset="0"/>
                </a:endParaRPr>
              </a:p>
            </p:txBody>
          </p:sp>
        </p:grpSp>
        <p:grpSp>
          <p:nvGrpSpPr>
            <p:cNvPr id="149" name="Group 148" descr="Build sequence showing Azure VM Backup Architecture, as described in the content.">
              <a:extLst>
                <a:ext uri="{FF2B5EF4-FFF2-40B4-BE49-F238E27FC236}">
                  <a16:creationId xmlns:a16="http://schemas.microsoft.com/office/drawing/2014/main" id="{D1B49273-6D88-4923-A6A5-517AB4823C65}"/>
                </a:ext>
              </a:extLst>
            </p:cNvPr>
            <p:cNvGrpSpPr/>
            <p:nvPr/>
          </p:nvGrpSpPr>
          <p:grpSpPr>
            <a:xfrm>
              <a:off x="2034219" y="2421200"/>
              <a:ext cx="5158733" cy="457042"/>
              <a:chOff x="2034219" y="2421200"/>
              <a:chExt cx="5158733" cy="457042"/>
            </a:xfrm>
          </p:grpSpPr>
          <p:cxnSp>
            <p:nvCxnSpPr>
              <p:cNvPr id="86" name="Straight Connector 85">
                <a:extLst>
                  <a:ext uri="{FF2B5EF4-FFF2-40B4-BE49-F238E27FC236}">
                    <a16:creationId xmlns:a16="http://schemas.microsoft.com/office/drawing/2014/main" id="{55EB2CCB-1ACF-47C3-BC4C-357F52BC4F7A}"/>
                  </a:ext>
                </a:extLst>
              </p:cNvPr>
              <p:cNvCxnSpPr>
                <a:cxnSpLocks/>
                <a:endCxn id="4" idx="0"/>
              </p:cNvCxnSpPr>
              <p:nvPr/>
            </p:nvCxnSpPr>
            <p:spPr>
              <a:xfrm flipH="1">
                <a:off x="2034219" y="2878242"/>
                <a:ext cx="5158733" cy="0"/>
              </a:xfrm>
              <a:prstGeom prst="line">
                <a:avLst/>
              </a:prstGeom>
              <a:ln>
                <a:solidFill>
                  <a:schemeClr val="tx1"/>
                </a:solidFill>
                <a:prstDash val="lgDashDotDot"/>
                <a:headEnd type="none" w="lg" len="med"/>
                <a:tailEnd type="stealth" w="lg" len="med"/>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BD921AFB-33A6-483F-8451-3D246952CC0A}"/>
                  </a:ext>
                </a:extLst>
              </p:cNvPr>
              <p:cNvSpPr/>
              <p:nvPr/>
            </p:nvSpPr>
            <p:spPr bwMode="auto">
              <a:xfrm>
                <a:off x="3869957" y="2421200"/>
                <a:ext cx="407399" cy="40637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Light" panose="020B0502040204020203" pitchFamily="34" charset="0"/>
                    <a:cs typeface="Segoe UI Light" panose="020B0502040204020203" pitchFamily="34" charset="0"/>
                  </a:rPr>
                  <a:t>2</a:t>
                </a:r>
              </a:p>
            </p:txBody>
          </p:sp>
          <p:sp>
            <p:nvSpPr>
              <p:cNvPr id="124" name="TextBox 123">
                <a:extLst>
                  <a:ext uri="{FF2B5EF4-FFF2-40B4-BE49-F238E27FC236}">
                    <a16:creationId xmlns:a16="http://schemas.microsoft.com/office/drawing/2014/main" id="{D38EF478-3FCF-41F9-BA42-5BA9FBBE5A4F}"/>
                  </a:ext>
                </a:extLst>
              </p:cNvPr>
              <p:cNvSpPr txBox="1"/>
              <p:nvPr/>
            </p:nvSpPr>
            <p:spPr>
              <a:xfrm>
                <a:off x="4346401" y="2501277"/>
                <a:ext cx="1231835"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Light" panose="020B0502040204020203" pitchFamily="34" charset="0"/>
                    <a:cs typeface="Segoe UI Light" panose="020B0502040204020203" pitchFamily="34" charset="0"/>
                  </a:rPr>
                  <a:t>Backup</a:t>
                </a:r>
              </a:p>
            </p:txBody>
          </p:sp>
        </p:grpSp>
        <p:grpSp>
          <p:nvGrpSpPr>
            <p:cNvPr id="151" name="Group 150" descr="Build sequence showing Azure VM Backup Architecture, as described in the content.">
              <a:extLst>
                <a:ext uri="{FF2B5EF4-FFF2-40B4-BE49-F238E27FC236}">
                  <a16:creationId xmlns:a16="http://schemas.microsoft.com/office/drawing/2014/main" id="{64AD7780-689C-49C1-8E19-EB448C7ACD40}"/>
                </a:ext>
              </a:extLst>
            </p:cNvPr>
            <p:cNvGrpSpPr/>
            <p:nvPr/>
          </p:nvGrpSpPr>
          <p:grpSpPr>
            <a:xfrm>
              <a:off x="7273121" y="3347249"/>
              <a:ext cx="3806555" cy="1880458"/>
              <a:chOff x="7273121" y="3347249"/>
              <a:chExt cx="3806555" cy="1880458"/>
            </a:xfrm>
          </p:grpSpPr>
          <p:pic>
            <p:nvPicPr>
              <p:cNvPr id="113" name="Picture 112">
                <a:extLst>
                  <a:ext uri="{FF2B5EF4-FFF2-40B4-BE49-F238E27FC236}">
                    <a16:creationId xmlns:a16="http://schemas.microsoft.com/office/drawing/2014/main" id="{6AD6BCAC-D410-434F-A44C-859C5589D9AA}"/>
                  </a:ext>
                </a:extLst>
              </p:cNvPr>
              <p:cNvPicPr>
                <a:picLocks noChangeAspect="1"/>
              </p:cNvPicPr>
              <p:nvPr/>
            </p:nvPicPr>
            <p:blipFill>
              <a:blip r:embed="rId4"/>
              <a:stretch>
                <a:fillRect/>
              </a:stretch>
            </p:blipFill>
            <p:spPr>
              <a:xfrm>
                <a:off x="10705091" y="3347249"/>
                <a:ext cx="374585" cy="374585"/>
              </a:xfrm>
              <a:prstGeom prst="rect">
                <a:avLst/>
              </a:prstGeom>
              <a:ln>
                <a:noFill/>
              </a:ln>
            </p:spPr>
          </p:pic>
          <p:sp>
            <p:nvSpPr>
              <p:cNvPr id="131" name="Rectangle: Rounded Corners 130">
                <a:extLst>
                  <a:ext uri="{FF2B5EF4-FFF2-40B4-BE49-F238E27FC236}">
                    <a16:creationId xmlns:a16="http://schemas.microsoft.com/office/drawing/2014/main" id="{9A15A6F7-4E6C-4DC7-8534-791AB9406604}"/>
                  </a:ext>
                </a:extLst>
              </p:cNvPr>
              <p:cNvSpPr/>
              <p:nvPr/>
            </p:nvSpPr>
            <p:spPr bwMode="auto">
              <a:xfrm>
                <a:off x="7425850" y="4612444"/>
                <a:ext cx="411282" cy="338554"/>
              </a:xfrm>
              <a:prstGeom prst="roundRect">
                <a:avLst/>
              </a:prstGeom>
              <a:no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Light" panose="020B0502040204020203" pitchFamily="34" charset="0"/>
                  <a:cs typeface="Segoe UI Light" panose="020B0502040204020203" pitchFamily="34" charset="0"/>
                </a:endParaRPr>
              </a:p>
            </p:txBody>
          </p:sp>
          <p:sp>
            <p:nvSpPr>
              <p:cNvPr id="132" name="Rectangle: Rounded Corners 131">
                <a:extLst>
                  <a:ext uri="{FF2B5EF4-FFF2-40B4-BE49-F238E27FC236}">
                    <a16:creationId xmlns:a16="http://schemas.microsoft.com/office/drawing/2014/main" id="{8B008658-ECF7-40C4-A730-AB5606325346}"/>
                  </a:ext>
                </a:extLst>
              </p:cNvPr>
              <p:cNvSpPr/>
              <p:nvPr/>
            </p:nvSpPr>
            <p:spPr bwMode="auto">
              <a:xfrm>
                <a:off x="7923589" y="4612444"/>
                <a:ext cx="411282" cy="338554"/>
              </a:xfrm>
              <a:prstGeom prst="roundRect">
                <a:avLst/>
              </a:prstGeom>
              <a:no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Light" panose="020B0502040204020203" pitchFamily="34" charset="0"/>
                  <a:cs typeface="Segoe UI Light" panose="020B0502040204020203" pitchFamily="34" charset="0"/>
                </a:endParaRPr>
              </a:p>
            </p:txBody>
          </p:sp>
          <p:sp>
            <p:nvSpPr>
              <p:cNvPr id="133" name="TextBox 132">
                <a:extLst>
                  <a:ext uri="{FF2B5EF4-FFF2-40B4-BE49-F238E27FC236}">
                    <a16:creationId xmlns:a16="http://schemas.microsoft.com/office/drawing/2014/main" id="{8873A7AA-1F91-4492-AF80-51BF5F60473B}"/>
                  </a:ext>
                </a:extLst>
              </p:cNvPr>
              <p:cNvSpPr txBox="1"/>
              <p:nvPr/>
            </p:nvSpPr>
            <p:spPr>
              <a:xfrm>
                <a:off x="8426049" y="4601052"/>
                <a:ext cx="1029692" cy="33855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Light" panose="020B0502040204020203" pitchFamily="34" charset="0"/>
                    <a:cs typeface="Segoe UI Light" panose="020B0502040204020203" pitchFamily="34" charset="0"/>
                  </a:rPr>
                  <a:t>Incremental</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Light" panose="020B0502040204020203" pitchFamily="34" charset="0"/>
                    <a:cs typeface="Segoe UI Light" panose="020B0502040204020203" pitchFamily="34" charset="0"/>
                  </a:rPr>
                  <a:t>Blocks</a:t>
                </a:r>
              </a:p>
            </p:txBody>
          </p:sp>
          <p:sp>
            <p:nvSpPr>
              <p:cNvPr id="134" name="Rectangle: Rounded Corners 133">
                <a:extLst>
                  <a:ext uri="{FF2B5EF4-FFF2-40B4-BE49-F238E27FC236}">
                    <a16:creationId xmlns:a16="http://schemas.microsoft.com/office/drawing/2014/main" id="{50C2717A-C8BC-45C0-87A0-AC976C7EBE11}"/>
                  </a:ext>
                </a:extLst>
              </p:cNvPr>
              <p:cNvSpPr/>
              <p:nvPr/>
            </p:nvSpPr>
            <p:spPr bwMode="auto">
              <a:xfrm>
                <a:off x="7346332" y="4447006"/>
                <a:ext cx="2223413" cy="669430"/>
              </a:xfrm>
              <a:prstGeom prst="roundRect">
                <a:avLst/>
              </a:prstGeom>
              <a:noFill/>
              <a:ln w="6350">
                <a:solidFill>
                  <a:schemeClr val="tx1"/>
                </a:solidFill>
                <a:prstDash val="dash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Light" panose="020B0502040204020203" pitchFamily="34" charset="0"/>
                  <a:cs typeface="Segoe UI Light" panose="020B0502040204020203" pitchFamily="34" charset="0"/>
                </a:endParaRPr>
              </a:p>
            </p:txBody>
          </p:sp>
          <p:sp>
            <p:nvSpPr>
              <p:cNvPr id="135" name="Rectangle: Rounded Corners 134">
                <a:extLst>
                  <a:ext uri="{FF2B5EF4-FFF2-40B4-BE49-F238E27FC236}">
                    <a16:creationId xmlns:a16="http://schemas.microsoft.com/office/drawing/2014/main" id="{9DB6F145-2A5E-4D62-AD92-B9094A8B3FFF}"/>
                  </a:ext>
                </a:extLst>
              </p:cNvPr>
              <p:cNvSpPr/>
              <p:nvPr/>
            </p:nvSpPr>
            <p:spPr bwMode="auto">
              <a:xfrm>
                <a:off x="7273121" y="3443544"/>
                <a:ext cx="3737406" cy="1784163"/>
              </a:xfrm>
              <a:prstGeom prst="roundRect">
                <a:avLst/>
              </a:prstGeom>
              <a:noFill/>
              <a:ln>
                <a:solidFill>
                  <a:srgbClr val="0078D4"/>
                </a:solidFill>
                <a:prstDash val="dash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Light" panose="020B0502040204020203" pitchFamily="34" charset="0"/>
                  <a:cs typeface="Segoe UI Light" panose="020B0502040204020203" pitchFamily="34" charset="0"/>
                </a:endParaRPr>
              </a:p>
            </p:txBody>
          </p:sp>
          <p:sp>
            <p:nvSpPr>
              <p:cNvPr id="136" name="TextBox 135">
                <a:extLst>
                  <a:ext uri="{FF2B5EF4-FFF2-40B4-BE49-F238E27FC236}">
                    <a16:creationId xmlns:a16="http://schemas.microsoft.com/office/drawing/2014/main" id="{CE09C37D-6064-416A-A271-DE10C763AB53}"/>
                  </a:ext>
                </a:extLst>
              </p:cNvPr>
              <p:cNvSpPr txBox="1"/>
              <p:nvPr/>
            </p:nvSpPr>
            <p:spPr>
              <a:xfrm>
                <a:off x="8363994" y="3523806"/>
                <a:ext cx="1774177"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Light" panose="020B0502040204020203" pitchFamily="34" charset="0"/>
                    <a:cs typeface="Segoe UI Light" panose="020B0502040204020203" pitchFamily="34" charset="0"/>
                  </a:rPr>
                  <a:t>Recovery Services Vault</a:t>
                </a:r>
              </a:p>
            </p:txBody>
          </p:sp>
        </p:grpSp>
        <p:grpSp>
          <p:nvGrpSpPr>
            <p:cNvPr id="152" name="Group 151" descr="Build sequence showing Azure VM Backup Architecture, as described in the content.">
              <a:extLst>
                <a:ext uri="{FF2B5EF4-FFF2-40B4-BE49-F238E27FC236}">
                  <a16:creationId xmlns:a16="http://schemas.microsoft.com/office/drawing/2014/main" id="{8F31DC8A-D8C3-4AD8-B412-3B1523176250}"/>
                </a:ext>
              </a:extLst>
            </p:cNvPr>
            <p:cNvGrpSpPr/>
            <p:nvPr/>
          </p:nvGrpSpPr>
          <p:grpSpPr>
            <a:xfrm>
              <a:off x="9470826" y="4409018"/>
              <a:ext cx="2018944" cy="790753"/>
              <a:chOff x="9470826" y="4409018"/>
              <a:chExt cx="2018944" cy="790753"/>
            </a:xfrm>
          </p:grpSpPr>
          <p:sp>
            <p:nvSpPr>
              <p:cNvPr id="137" name="key" title="Icon of a key">
                <a:extLst>
                  <a:ext uri="{FF2B5EF4-FFF2-40B4-BE49-F238E27FC236}">
                    <a16:creationId xmlns:a16="http://schemas.microsoft.com/office/drawing/2014/main" id="{99A65C38-C92C-406F-B19E-4A547E7135E2}"/>
                  </a:ext>
                </a:extLst>
              </p:cNvPr>
              <p:cNvSpPr>
                <a:spLocks noChangeAspect="1" noEditPoints="1"/>
              </p:cNvSpPr>
              <p:nvPr/>
            </p:nvSpPr>
            <p:spPr bwMode="auto">
              <a:xfrm>
                <a:off x="10281816" y="4409018"/>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Light" panose="020B0502040204020203" pitchFamily="34" charset="0"/>
                  <a:cs typeface="Segoe UI Light" panose="020B0502040204020203" pitchFamily="34" charset="0"/>
                </a:endParaRPr>
              </a:p>
            </p:txBody>
          </p:sp>
          <p:sp>
            <p:nvSpPr>
              <p:cNvPr id="138" name="TextBox 137">
                <a:extLst>
                  <a:ext uri="{FF2B5EF4-FFF2-40B4-BE49-F238E27FC236}">
                    <a16:creationId xmlns:a16="http://schemas.microsoft.com/office/drawing/2014/main" id="{7B9862B1-8405-4573-92FE-AB0BA7757D0D}"/>
                  </a:ext>
                </a:extLst>
              </p:cNvPr>
              <p:cNvSpPr txBox="1"/>
              <p:nvPr/>
            </p:nvSpPr>
            <p:spPr>
              <a:xfrm>
                <a:off x="9470826" y="4743914"/>
                <a:ext cx="2018944" cy="455857"/>
              </a:xfrm>
              <a:prstGeom prst="rect">
                <a:avLst/>
              </a:prstGeom>
              <a:noFill/>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Light" panose="020B0502040204020203" pitchFamily="34" charset="0"/>
                    <a:cs typeface="Segoe UI Light" panose="020B0502040204020203" pitchFamily="34" charset="0"/>
                  </a:rPr>
                  <a:t>SSE</a:t>
                </a:r>
              </a:p>
            </p:txBody>
          </p:sp>
        </p:grpSp>
        <p:cxnSp>
          <p:nvCxnSpPr>
            <p:cNvPr id="142" name="Straight Arrow Connector 141" descr="Build sequence showing Azure VM Backup Architecture, as described in the content.">
              <a:extLst>
                <a:ext uri="{FF2B5EF4-FFF2-40B4-BE49-F238E27FC236}">
                  <a16:creationId xmlns:a16="http://schemas.microsoft.com/office/drawing/2014/main" id="{698A8A36-E846-48C7-9810-AC3EE574D386}"/>
                </a:ext>
              </a:extLst>
            </p:cNvPr>
            <p:cNvCxnSpPr>
              <a:cxnSpLocks/>
              <a:stCxn id="111" idx="3"/>
            </p:cNvCxnSpPr>
            <p:nvPr/>
          </p:nvCxnSpPr>
          <p:spPr>
            <a:xfrm>
              <a:off x="4785360" y="4786632"/>
              <a:ext cx="2460194"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6" name="Oval 145" descr="Build sequence showing Azure VM Backup Architecture, as described in the content.">
              <a:extLst>
                <a:ext uri="{FF2B5EF4-FFF2-40B4-BE49-F238E27FC236}">
                  <a16:creationId xmlns:a16="http://schemas.microsoft.com/office/drawing/2014/main" id="{A091073A-49D9-4FC5-8B03-8B9CC73E6571}"/>
                </a:ext>
              </a:extLst>
            </p:cNvPr>
            <p:cNvSpPr/>
            <p:nvPr/>
          </p:nvSpPr>
          <p:spPr bwMode="auto">
            <a:xfrm>
              <a:off x="5527027" y="4873460"/>
              <a:ext cx="407399" cy="40637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Light" panose="020B0502040204020203" pitchFamily="34" charset="0"/>
                  <a:cs typeface="Segoe UI Light" panose="020B0502040204020203" pitchFamily="34" charset="0"/>
                </a:rPr>
                <a:t>4</a:t>
              </a:r>
            </a:p>
          </p:txBody>
        </p:sp>
        <p:sp>
          <p:nvSpPr>
            <p:cNvPr id="147" name="TextBox 146" descr="Build sequence showing Azure VM Backup Architecture, as described in the content.">
              <a:extLst>
                <a:ext uri="{FF2B5EF4-FFF2-40B4-BE49-F238E27FC236}">
                  <a16:creationId xmlns:a16="http://schemas.microsoft.com/office/drawing/2014/main" id="{F287C6EE-1E03-4E86-BDC3-F9B925733A34}"/>
                </a:ext>
              </a:extLst>
            </p:cNvPr>
            <p:cNvSpPr txBox="1"/>
            <p:nvPr/>
          </p:nvSpPr>
          <p:spPr>
            <a:xfrm>
              <a:off x="5945328" y="4818328"/>
              <a:ext cx="833774" cy="1692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Light" panose="020B0502040204020203" pitchFamily="34" charset="0"/>
                  <a:cs typeface="Segoe UI Light" panose="020B0502040204020203" pitchFamily="34" charset="0"/>
                </a:rPr>
                <a:t>HTTPS</a:t>
              </a:r>
            </a:p>
          </p:txBody>
        </p:sp>
        <p:sp>
          <p:nvSpPr>
            <p:cNvPr id="153" name="TextBox 152" descr="Build sequence showing Azure VM Backup Architecture, as described in the content.">
              <a:extLst>
                <a:ext uri="{FF2B5EF4-FFF2-40B4-BE49-F238E27FC236}">
                  <a16:creationId xmlns:a16="http://schemas.microsoft.com/office/drawing/2014/main" id="{CAC5DE19-BBFB-48F2-9C03-81E68A121B5D}"/>
                </a:ext>
              </a:extLst>
            </p:cNvPr>
            <p:cNvSpPr txBox="1"/>
            <p:nvPr/>
          </p:nvSpPr>
          <p:spPr>
            <a:xfrm>
              <a:off x="3121890" y="4051013"/>
              <a:ext cx="1296378"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Light" panose="020B0502040204020203" pitchFamily="34" charset="0"/>
                  <a:cs typeface="Segoe UI Light" panose="020B0502040204020203" pitchFamily="34" charset="0"/>
                </a:rPr>
                <a:t>VSS Snapshot</a:t>
              </a:r>
            </a:p>
          </p:txBody>
        </p:sp>
        <p:sp>
          <p:nvSpPr>
            <p:cNvPr id="154" name="Rectangle: Rounded Corners 153" descr="Build sequence showing Azure VM Backup Architecture, as described in the content.">
              <a:extLst>
                <a:ext uri="{FF2B5EF4-FFF2-40B4-BE49-F238E27FC236}">
                  <a16:creationId xmlns:a16="http://schemas.microsoft.com/office/drawing/2014/main" id="{D3C90B6E-3C7E-43DF-8B67-95133796F762}"/>
                </a:ext>
              </a:extLst>
            </p:cNvPr>
            <p:cNvSpPr/>
            <p:nvPr/>
          </p:nvSpPr>
          <p:spPr bwMode="auto">
            <a:xfrm>
              <a:off x="8077929" y="3852758"/>
              <a:ext cx="2358227" cy="401115"/>
            </a:xfrm>
            <a:prstGeom prst="roundRect">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Light" panose="020B0502040204020203" pitchFamily="34" charset="0"/>
                  <a:cs typeface="Segoe UI Light" panose="020B0502040204020203" pitchFamily="34" charset="0"/>
                </a:rPr>
                <a:t>Up to 1,000 Azure VMs</a:t>
              </a:r>
            </a:p>
          </p:txBody>
        </p:sp>
        <p:sp>
          <p:nvSpPr>
            <p:cNvPr id="74" name="Processing_E9F5" descr="Build sequence showing Azure VM Backup Architecture, as described in the content.">
              <a:extLst>
                <a:ext uri="{FF2B5EF4-FFF2-40B4-BE49-F238E27FC236}">
                  <a16:creationId xmlns:a16="http://schemas.microsoft.com/office/drawing/2014/main" id="{5908E6D4-4118-40BF-A62E-AA74F325FD60}"/>
                </a:ext>
              </a:extLst>
            </p:cNvPr>
            <p:cNvSpPr>
              <a:spLocks noChangeAspect="1" noEditPoints="1"/>
            </p:cNvSpPr>
            <p:nvPr/>
          </p:nvSpPr>
          <p:spPr bwMode="auto">
            <a:xfrm>
              <a:off x="1317633" y="2695362"/>
              <a:ext cx="474755" cy="413481"/>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1107577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Azure Backup Overview</a:t>
            </a:r>
          </a:p>
        </p:txBody>
      </p:sp>
      <p:sp>
        <p:nvSpPr>
          <p:cNvPr id="5" name="Rectangle 4">
            <a:extLst>
              <a:ext uri="{FF2B5EF4-FFF2-40B4-BE49-F238E27FC236}">
                <a16:creationId xmlns:a16="http://schemas.microsoft.com/office/drawing/2014/main" id="{246F1FB4-5FEB-40CB-8777-17622323B25C}"/>
              </a:ext>
            </a:extLst>
          </p:cNvPr>
          <p:cNvSpPr/>
          <p:nvPr/>
        </p:nvSpPr>
        <p:spPr bwMode="auto">
          <a:xfrm>
            <a:off x="0" y="1098139"/>
            <a:ext cx="12192000" cy="904831"/>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228600"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Simple and reliable server backup to the cloud</a:t>
            </a:r>
          </a:p>
        </p:txBody>
      </p:sp>
      <p:pic>
        <p:nvPicPr>
          <p:cNvPr id="9" name="Picture 8" descr="Reliable offsite data protection, a simple and integrated solution, and efficient backup and recovery. ">
            <a:extLst>
              <a:ext uri="{FF2B5EF4-FFF2-40B4-BE49-F238E27FC236}">
                <a16:creationId xmlns:a16="http://schemas.microsoft.com/office/drawing/2014/main" id="{EE26D36D-878C-41C0-B893-AA6B861C5890}"/>
              </a:ext>
            </a:extLst>
          </p:cNvPr>
          <p:cNvPicPr>
            <a:picLocks noChangeAspect="1"/>
          </p:cNvPicPr>
          <p:nvPr/>
        </p:nvPicPr>
        <p:blipFill>
          <a:blip r:embed="rId3"/>
          <a:stretch>
            <a:fillRect/>
          </a:stretch>
        </p:blipFill>
        <p:spPr>
          <a:xfrm>
            <a:off x="588263" y="2390503"/>
            <a:ext cx="10684385" cy="3251953"/>
          </a:xfrm>
          <a:prstGeom prst="rect">
            <a:avLst/>
          </a:prstGeom>
        </p:spPr>
      </p:pic>
    </p:spTree>
    <p:extLst>
      <p:ext uri="{BB962C8B-B14F-4D97-AF65-F5344CB8AC3E}">
        <p14:creationId xmlns:p14="http://schemas.microsoft.com/office/powerpoint/2010/main" val="1340891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994" y="556381"/>
            <a:ext cx="11303917" cy="813819"/>
          </a:xfrm>
        </p:spPr>
        <p:txBody>
          <a:bodyPr/>
          <a:lstStyle/>
          <a:p>
            <a:r>
              <a:rPr lang="en-US" dirty="0"/>
              <a:t>Azure Backup Key Features (1 of 2)</a:t>
            </a:r>
          </a:p>
        </p:txBody>
      </p:sp>
      <p:sp>
        <p:nvSpPr>
          <p:cNvPr id="3" name="Content Placeholder 2"/>
          <p:cNvSpPr>
            <a:spLocks noGrp="1"/>
          </p:cNvSpPr>
          <p:nvPr>
            <p:ph type="body" sz="quarter" idx="10"/>
          </p:nvPr>
        </p:nvSpPr>
        <p:spPr>
          <a:xfrm>
            <a:off x="584200" y="1435100"/>
            <a:ext cx="11018838" cy="2185214"/>
          </a:xfrm>
          <a:solidFill>
            <a:schemeClr val="bg1">
              <a:lumMod val="95000"/>
            </a:schemeClr>
          </a:solidFill>
        </p:spPr>
        <p:txBody>
          <a:bodyPr/>
          <a:lstStyle/>
          <a:p>
            <a:pPr lvl="0">
              <a:spcAft>
                <a:spcPts val="1200"/>
              </a:spcAft>
            </a:pPr>
            <a:r>
              <a:rPr lang="en-US" sz="2000" dirty="0"/>
              <a:t>Simple configuration and management</a:t>
            </a:r>
          </a:p>
          <a:p>
            <a:pPr marL="574675" lvl="1" indent="-339725">
              <a:spcAft>
                <a:spcPts val="1200"/>
              </a:spcAft>
              <a:buFont typeface="Arial" panose="020B0604020202020204" pitchFamily="34" charset="0"/>
              <a:buChar char="•"/>
            </a:pPr>
            <a:r>
              <a:rPr lang="en-US" sz="2000" dirty="0"/>
              <a:t>Simple, and familiar user interface to configure and monitor backups from Windows Server and System Center Data Protection Manager</a:t>
            </a:r>
          </a:p>
          <a:p>
            <a:pPr marL="574675" lvl="1" indent="-339725">
              <a:spcAft>
                <a:spcPts val="1200"/>
              </a:spcAft>
              <a:buFont typeface="Arial" panose="020B0604020202020204" pitchFamily="34" charset="0"/>
              <a:buChar char="•"/>
            </a:pPr>
            <a:r>
              <a:rPr lang="en-US" sz="2000" dirty="0"/>
              <a:t>Integrated recovery experience to transparently recover files and folders from the cloud</a:t>
            </a:r>
          </a:p>
          <a:p>
            <a:pPr marL="574675" lvl="1" indent="-339725">
              <a:spcAft>
                <a:spcPts val="1200"/>
              </a:spcAft>
              <a:buFont typeface="Arial" panose="020B0604020202020204" pitchFamily="34" charset="0"/>
              <a:buChar char="•"/>
            </a:pPr>
            <a:r>
              <a:rPr lang="en-US" sz="2000" dirty="0"/>
              <a:t>Windows PowerShell command-line interface scripting capability</a:t>
            </a:r>
          </a:p>
        </p:txBody>
      </p:sp>
      <p:sp>
        <p:nvSpPr>
          <p:cNvPr id="6" name="Content Placeholder 2">
            <a:extLst>
              <a:ext uri="{FF2B5EF4-FFF2-40B4-BE49-F238E27FC236}">
                <a16:creationId xmlns:a16="http://schemas.microsoft.com/office/drawing/2014/main" id="{DB939FAF-A750-41C6-BB99-5B35B10A1C90}"/>
              </a:ext>
            </a:extLst>
          </p:cNvPr>
          <p:cNvSpPr txBox="1">
            <a:spLocks/>
          </p:cNvSpPr>
          <p:nvPr/>
        </p:nvSpPr>
        <p:spPr>
          <a:xfrm>
            <a:off x="598487" y="3809385"/>
            <a:ext cx="11018838" cy="2031325"/>
          </a:xfrm>
          <a:prstGeom prst="rect">
            <a:avLst/>
          </a:prstGeom>
          <a:solidFill>
            <a:schemeClr val="bg1">
              <a:lumMod val="95000"/>
            </a:schemeClr>
          </a:solidFill>
        </p:spPr>
        <p:txBody>
          <a:bodyPr vert="horz" wrap="square" lIns="0" tIns="91440" rIns="146304" bIns="9144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1200"/>
              </a:spcAft>
            </a:pPr>
            <a:r>
              <a:rPr lang="en-US" sz="2000" dirty="0"/>
              <a:t>Block level incremental backups</a:t>
            </a:r>
          </a:p>
          <a:p>
            <a:pPr marL="509588" lvl="1" indent="-274638">
              <a:spcAft>
                <a:spcPts val="1200"/>
              </a:spcAft>
              <a:buFont typeface="Arial" panose="020B0604020202020204" pitchFamily="34" charset="0"/>
              <a:buChar char="•"/>
            </a:pPr>
            <a:r>
              <a:rPr lang="en-US" sz="2000" dirty="0"/>
              <a:t>Automatic incremental backups track file and block level changes, only transferring the changed blocks, hence reducing the storage and bandwidth utilization</a:t>
            </a:r>
          </a:p>
          <a:p>
            <a:pPr marL="509588" lvl="1" indent="-274638">
              <a:spcAft>
                <a:spcPts val="1200"/>
              </a:spcAft>
              <a:buFont typeface="Arial" panose="020B0604020202020204" pitchFamily="34" charset="0"/>
              <a:buChar char="•"/>
            </a:pPr>
            <a:r>
              <a:rPr lang="en-US" sz="2000" dirty="0"/>
              <a:t>Different point-in-time versions of the backups use storage efficiently by only storing the changed blocks between these versions</a:t>
            </a:r>
          </a:p>
        </p:txBody>
      </p:sp>
    </p:spTree>
    <p:extLst>
      <p:ext uri="{BB962C8B-B14F-4D97-AF65-F5344CB8AC3E}">
        <p14:creationId xmlns:p14="http://schemas.microsoft.com/office/powerpoint/2010/main" val="51448189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555624"/>
            <a:ext cx="11304587" cy="633095"/>
          </a:xfrm>
        </p:spPr>
        <p:txBody>
          <a:bodyPr/>
          <a:lstStyle/>
          <a:p>
            <a:r>
              <a:rPr lang="en-US" dirty="0"/>
              <a:t>Azure Backup Key Features (2 of 2)</a:t>
            </a:r>
          </a:p>
        </p:txBody>
      </p:sp>
      <p:sp>
        <p:nvSpPr>
          <p:cNvPr id="3" name="Content Placeholder 2"/>
          <p:cNvSpPr>
            <a:spLocks noGrp="1"/>
          </p:cNvSpPr>
          <p:nvPr>
            <p:ph type="body" sz="quarter" idx="10"/>
          </p:nvPr>
        </p:nvSpPr>
        <p:spPr>
          <a:xfrm>
            <a:off x="584200" y="1435100"/>
            <a:ext cx="11018838" cy="1605889"/>
          </a:xfrm>
          <a:solidFill>
            <a:schemeClr val="bg1">
              <a:lumMod val="95000"/>
            </a:schemeClr>
          </a:solidFill>
        </p:spPr>
        <p:txBody>
          <a:bodyPr/>
          <a:lstStyle/>
          <a:p>
            <a:pPr lvl="0">
              <a:spcAft>
                <a:spcPts val="1200"/>
              </a:spcAft>
            </a:pPr>
            <a:r>
              <a:rPr lang="en-US" dirty="0"/>
              <a:t>Data integrity verified in the cloud</a:t>
            </a:r>
          </a:p>
          <a:p>
            <a:pPr marL="574675" lvl="1" indent="-339725">
              <a:spcAft>
                <a:spcPts val="1200"/>
              </a:spcAft>
              <a:buFont typeface="Arial" panose="020B0604020202020204" pitchFamily="34" charset="0"/>
              <a:buChar char="•"/>
            </a:pPr>
            <a:r>
              <a:rPr lang="en-US" dirty="0"/>
              <a:t>Backed up data is also automatically checked for integrity once the backup is complete. As a result, any corruptions due to data transfer are automatically identified and repair is attempted in the next backup</a:t>
            </a:r>
          </a:p>
        </p:txBody>
      </p:sp>
      <p:sp>
        <p:nvSpPr>
          <p:cNvPr id="6" name="Content Placeholder 2">
            <a:extLst>
              <a:ext uri="{FF2B5EF4-FFF2-40B4-BE49-F238E27FC236}">
                <a16:creationId xmlns:a16="http://schemas.microsoft.com/office/drawing/2014/main" id="{D180170B-E132-4F74-B63B-696C3FF131DF}"/>
              </a:ext>
            </a:extLst>
          </p:cNvPr>
          <p:cNvSpPr txBox="1">
            <a:spLocks/>
          </p:cNvSpPr>
          <p:nvPr/>
        </p:nvSpPr>
        <p:spPr>
          <a:xfrm>
            <a:off x="584200" y="3429000"/>
            <a:ext cx="11018838" cy="1820114"/>
          </a:xfrm>
          <a:prstGeom prst="rect">
            <a:avLst/>
          </a:prstGeom>
          <a:solidFill>
            <a:schemeClr val="bg1">
              <a:lumMod val="95000"/>
            </a:schemeClr>
          </a:solidFill>
        </p:spPr>
        <p:txBody>
          <a:bodyPr vert="horz" wrap="square" lIns="0" tIns="91440" rIns="146304" bIns="9144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1200"/>
              </a:spcAft>
            </a:pPr>
            <a:r>
              <a:rPr lang="en-US" dirty="0"/>
              <a:t>Configurable retention policies</a:t>
            </a:r>
          </a:p>
          <a:p>
            <a:pPr marL="574675" lvl="1" indent="-339725">
              <a:spcAft>
                <a:spcPts val="1200"/>
              </a:spcAft>
              <a:buFont typeface="Arial" panose="020B0604020202020204" pitchFamily="34" charset="0"/>
              <a:buChar char="•"/>
            </a:pPr>
            <a:r>
              <a:rPr lang="en-US" dirty="0"/>
              <a:t>Retention policies are used to control how long a backup will be saved in Azure. This helps to meet business policies and manage backup costs</a:t>
            </a:r>
          </a:p>
          <a:p>
            <a:pPr>
              <a:spcAft>
                <a:spcPts val="1200"/>
              </a:spcAft>
            </a:pPr>
            <a:endParaRPr lang="en-US" dirty="0"/>
          </a:p>
        </p:txBody>
      </p:sp>
    </p:spTree>
    <p:extLst>
      <p:ext uri="{BB962C8B-B14F-4D97-AF65-F5344CB8AC3E}">
        <p14:creationId xmlns:p14="http://schemas.microsoft.com/office/powerpoint/2010/main" val="388960346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IaaS Backup Components (1 of 2)</a:t>
            </a:r>
          </a:p>
        </p:txBody>
      </p:sp>
      <p:graphicFrame>
        <p:nvGraphicFramePr>
          <p:cNvPr id="6" name="Table 5"/>
          <p:cNvGraphicFramePr>
            <a:graphicFrameLocks noGrp="1"/>
          </p:cNvGraphicFramePr>
          <p:nvPr>
            <p:extLst>
              <p:ext uri="{D42A27DB-BD31-4B8C-83A1-F6EECF244321}">
                <p14:modId xmlns:p14="http://schemas.microsoft.com/office/powerpoint/2010/main" val="2128015718"/>
              </p:ext>
            </p:extLst>
          </p:nvPr>
        </p:nvGraphicFramePr>
        <p:xfrm>
          <a:off x="368847" y="1173356"/>
          <a:ext cx="11454305" cy="5103470"/>
        </p:xfrm>
        <a:graphic>
          <a:graphicData uri="http://schemas.openxmlformats.org/drawingml/2006/table">
            <a:tbl>
              <a:tblPr firstRow="1" firstCol="1" bandRow="1">
                <a:tableStyleId>{F2DE63D5-997A-4646-A377-4702673A728D}</a:tableStyleId>
              </a:tblPr>
              <a:tblGrid>
                <a:gridCol w="1747336">
                  <a:extLst>
                    <a:ext uri="{9D8B030D-6E8A-4147-A177-3AD203B41FA5}">
                      <a16:colId xmlns:a16="http://schemas.microsoft.com/office/drawing/2014/main" val="4288003681"/>
                    </a:ext>
                  </a:extLst>
                </a:gridCol>
                <a:gridCol w="3474720">
                  <a:extLst>
                    <a:ext uri="{9D8B030D-6E8A-4147-A177-3AD203B41FA5}">
                      <a16:colId xmlns:a16="http://schemas.microsoft.com/office/drawing/2014/main" val="802929741"/>
                    </a:ext>
                  </a:extLst>
                </a:gridCol>
                <a:gridCol w="2246811">
                  <a:extLst>
                    <a:ext uri="{9D8B030D-6E8A-4147-A177-3AD203B41FA5}">
                      <a16:colId xmlns:a16="http://schemas.microsoft.com/office/drawing/2014/main" val="2178456890"/>
                    </a:ext>
                  </a:extLst>
                </a:gridCol>
                <a:gridCol w="2142309">
                  <a:extLst>
                    <a:ext uri="{9D8B030D-6E8A-4147-A177-3AD203B41FA5}">
                      <a16:colId xmlns:a16="http://schemas.microsoft.com/office/drawing/2014/main" val="775681202"/>
                    </a:ext>
                  </a:extLst>
                </a:gridCol>
                <a:gridCol w="1843129">
                  <a:extLst>
                    <a:ext uri="{9D8B030D-6E8A-4147-A177-3AD203B41FA5}">
                      <a16:colId xmlns:a16="http://schemas.microsoft.com/office/drawing/2014/main" val="2262068713"/>
                    </a:ext>
                  </a:extLst>
                </a:gridCol>
              </a:tblGrid>
              <a:tr h="659105">
                <a:tc>
                  <a:txBody>
                    <a:bodyPr/>
                    <a:lstStyle/>
                    <a:p>
                      <a:pPr marL="0" marR="0" algn="ctr">
                        <a:lnSpc>
                          <a:spcPct val="107000"/>
                        </a:lnSpc>
                        <a:spcBef>
                          <a:spcPts val="0"/>
                        </a:spcBef>
                        <a:spcAft>
                          <a:spcPts val="0"/>
                        </a:spcAft>
                      </a:pPr>
                      <a:r>
                        <a:rPr lang="en-US" sz="2000" b="0" dirty="0">
                          <a:effectLst/>
                        </a:rPr>
                        <a:t>Component</a:t>
                      </a:r>
                      <a:endParaRPr lang="en-US" sz="2000" b="0" dirty="0">
                        <a:effectLst/>
                        <a:latin typeface="Segoe UI" panose="020B0502040204020203" pitchFamily="34" charset="0"/>
                        <a:ea typeface="Calibri" panose="020F0502020204030204" pitchFamily="34" charset="0"/>
                        <a:cs typeface="Segoe UI" panose="020B0502040204020203" pitchFamily="34" charset="0"/>
                      </a:endParaRPr>
                    </a:p>
                  </a:txBody>
                  <a:tcPr marL="138280" marR="138280" marT="103710" marB="103710" anchor="ctr">
                    <a:solidFill>
                      <a:schemeClr val="tx2">
                        <a:lumMod val="50000"/>
                      </a:schemeClr>
                    </a:solidFill>
                  </a:tcPr>
                </a:tc>
                <a:tc>
                  <a:txBody>
                    <a:bodyPr/>
                    <a:lstStyle/>
                    <a:p>
                      <a:pPr marL="0" marR="0" algn="ctr">
                        <a:lnSpc>
                          <a:spcPct val="107000"/>
                        </a:lnSpc>
                        <a:spcBef>
                          <a:spcPts val="0"/>
                        </a:spcBef>
                        <a:spcAft>
                          <a:spcPts val="0"/>
                        </a:spcAft>
                      </a:pPr>
                      <a:r>
                        <a:rPr lang="en-US" sz="2000" b="0" dirty="0">
                          <a:effectLst/>
                        </a:rPr>
                        <a:t>Benefits</a:t>
                      </a:r>
                      <a:endParaRPr lang="en-US" sz="2000" b="0" dirty="0">
                        <a:effectLst/>
                        <a:latin typeface="Segoe UI" panose="020B0502040204020203" pitchFamily="34" charset="0"/>
                        <a:ea typeface="Calibri" panose="020F0502020204030204" pitchFamily="34" charset="0"/>
                        <a:cs typeface="Segoe UI" panose="020B0502040204020203" pitchFamily="34" charset="0"/>
                      </a:endParaRPr>
                    </a:p>
                  </a:txBody>
                  <a:tcPr marL="138280" marR="138280" marT="103710" marB="103710" anchor="ctr">
                    <a:solidFill>
                      <a:schemeClr val="tx2">
                        <a:lumMod val="50000"/>
                      </a:schemeClr>
                    </a:solidFill>
                  </a:tcPr>
                </a:tc>
                <a:tc>
                  <a:txBody>
                    <a:bodyPr/>
                    <a:lstStyle/>
                    <a:p>
                      <a:pPr marL="0" marR="0" algn="ctr">
                        <a:lnSpc>
                          <a:spcPct val="107000"/>
                        </a:lnSpc>
                        <a:spcBef>
                          <a:spcPts val="0"/>
                        </a:spcBef>
                        <a:spcAft>
                          <a:spcPts val="0"/>
                        </a:spcAft>
                      </a:pPr>
                      <a:r>
                        <a:rPr lang="en-US" sz="2000" b="0" dirty="0">
                          <a:effectLst/>
                        </a:rPr>
                        <a:t>Limits</a:t>
                      </a:r>
                      <a:endParaRPr lang="en-US" sz="2000" b="0" dirty="0">
                        <a:effectLst/>
                        <a:latin typeface="Segoe UI" panose="020B0502040204020203" pitchFamily="34" charset="0"/>
                        <a:ea typeface="Calibri" panose="020F0502020204030204" pitchFamily="34" charset="0"/>
                        <a:cs typeface="Segoe UI" panose="020B0502040204020203" pitchFamily="34" charset="0"/>
                      </a:endParaRPr>
                    </a:p>
                  </a:txBody>
                  <a:tcPr marL="138280" marR="138280" marT="103710" marB="103710" anchor="ctr">
                    <a:solidFill>
                      <a:schemeClr val="tx2">
                        <a:lumMod val="50000"/>
                      </a:schemeClr>
                    </a:solidFill>
                  </a:tcPr>
                </a:tc>
                <a:tc>
                  <a:txBody>
                    <a:bodyPr/>
                    <a:lstStyle/>
                    <a:p>
                      <a:pPr marL="0" marR="0" algn="ctr">
                        <a:lnSpc>
                          <a:spcPct val="107000"/>
                        </a:lnSpc>
                        <a:spcBef>
                          <a:spcPts val="0"/>
                        </a:spcBef>
                        <a:spcAft>
                          <a:spcPts val="0"/>
                        </a:spcAft>
                      </a:pPr>
                      <a:r>
                        <a:rPr lang="en-US" sz="2000" b="0" dirty="0">
                          <a:effectLst/>
                        </a:rPr>
                        <a:t>Protected?</a:t>
                      </a:r>
                      <a:endParaRPr lang="en-US" sz="2000" b="0" dirty="0">
                        <a:effectLst/>
                        <a:latin typeface="Segoe UI" panose="020B0502040204020203" pitchFamily="34" charset="0"/>
                        <a:ea typeface="Calibri" panose="020F0502020204030204" pitchFamily="34" charset="0"/>
                        <a:cs typeface="Segoe UI" panose="020B0502040204020203" pitchFamily="34" charset="0"/>
                      </a:endParaRPr>
                    </a:p>
                  </a:txBody>
                  <a:tcPr marL="138280" marR="138280" marT="103710" marB="103710" anchor="ctr">
                    <a:solidFill>
                      <a:schemeClr val="tx2">
                        <a:lumMod val="50000"/>
                      </a:schemeClr>
                    </a:solidFill>
                  </a:tcPr>
                </a:tc>
                <a:tc>
                  <a:txBody>
                    <a:bodyPr/>
                    <a:lstStyle/>
                    <a:p>
                      <a:pPr marL="0" marR="0" algn="ctr">
                        <a:lnSpc>
                          <a:spcPct val="107000"/>
                        </a:lnSpc>
                        <a:spcBef>
                          <a:spcPts val="0"/>
                        </a:spcBef>
                        <a:spcAft>
                          <a:spcPts val="0"/>
                        </a:spcAft>
                      </a:pPr>
                      <a:r>
                        <a:rPr lang="en-US" sz="2000" b="0" dirty="0">
                          <a:effectLst/>
                        </a:rPr>
                        <a:t>Stored?</a:t>
                      </a:r>
                      <a:endParaRPr lang="en-US" sz="2000" b="0" dirty="0">
                        <a:effectLst/>
                        <a:latin typeface="Segoe UI" panose="020B0502040204020203" pitchFamily="34" charset="0"/>
                        <a:ea typeface="Calibri" panose="020F0502020204030204" pitchFamily="34" charset="0"/>
                        <a:cs typeface="Segoe UI" panose="020B0502040204020203" pitchFamily="34" charset="0"/>
                      </a:endParaRPr>
                    </a:p>
                  </a:txBody>
                  <a:tcPr marL="138280" marR="138280" marT="103710" marB="103710" anchor="ctr">
                    <a:solidFill>
                      <a:schemeClr val="tx2">
                        <a:lumMod val="50000"/>
                      </a:schemeClr>
                    </a:solidFill>
                  </a:tcPr>
                </a:tc>
                <a:extLst>
                  <a:ext uri="{0D108BD9-81ED-4DB2-BD59-A6C34878D82A}">
                    <a16:rowId xmlns:a16="http://schemas.microsoft.com/office/drawing/2014/main" val="2813120904"/>
                  </a:ext>
                </a:extLst>
              </a:tr>
              <a:tr h="4019699">
                <a:tc>
                  <a:txBody>
                    <a:bodyPr/>
                    <a:lstStyle/>
                    <a:p>
                      <a:pPr marL="0" marR="0">
                        <a:lnSpc>
                          <a:spcPct val="107000"/>
                        </a:lnSpc>
                        <a:spcBef>
                          <a:spcPts val="0"/>
                        </a:spcBef>
                        <a:spcAft>
                          <a:spcPts val="0"/>
                        </a:spcAft>
                      </a:pPr>
                      <a:r>
                        <a:rPr lang="en-US" sz="2000" dirty="0">
                          <a:solidFill>
                            <a:srgbClr val="222222"/>
                          </a:solidFill>
                          <a:effectLst/>
                        </a:rPr>
                        <a:t>Azure Backup Server</a:t>
                      </a:r>
                    </a:p>
                    <a:p>
                      <a:pPr marL="0" marR="0" lvl="0" indent="0" algn="l" defTabSz="914400" rtl="0" eaLnBrk="1" fontAlgn="auto" latinLnBrk="0" hangingPunct="1">
                        <a:lnSpc>
                          <a:spcPct val="107000"/>
                        </a:lnSpc>
                        <a:spcBef>
                          <a:spcPts val="0"/>
                        </a:spcBef>
                        <a:spcAft>
                          <a:spcPts val="0"/>
                        </a:spcAft>
                        <a:buClrTx/>
                        <a:buSzTx/>
                        <a:buFontTx/>
                        <a:buNone/>
                        <a:tabLst/>
                        <a:defRPr/>
                      </a:pPr>
                      <a:r>
                        <a:rPr lang="en-US" sz="2000" dirty="0">
                          <a:effectLst/>
                        </a:rPr>
                        <a:t>(can be deployed in Azure and on-premises)</a:t>
                      </a:r>
                    </a:p>
                    <a:p>
                      <a:pPr marL="0" marR="0">
                        <a:lnSpc>
                          <a:spcPct val="107000"/>
                        </a:lnSpc>
                        <a:spcBef>
                          <a:spcPts val="0"/>
                        </a:spcBef>
                        <a:spcAft>
                          <a:spcPts val="0"/>
                        </a:spcAft>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tc>
                  <a:txBody>
                    <a:bodyPr/>
                    <a:lstStyle/>
                    <a:p>
                      <a:pPr marL="234950" marR="0" indent="-234950">
                        <a:lnSpc>
                          <a:spcPct val="107000"/>
                        </a:lnSpc>
                        <a:spcBef>
                          <a:spcPts val="0"/>
                        </a:spcBef>
                        <a:spcAft>
                          <a:spcPts val="0"/>
                        </a:spcAft>
                        <a:buFont typeface="Arial" panose="020B0604020202020204" pitchFamily="34" charset="0"/>
                        <a:buChar char="•"/>
                      </a:pPr>
                      <a:r>
                        <a:rPr lang="en-US" sz="2000" kern="1200" dirty="0">
                          <a:solidFill>
                            <a:srgbClr val="222222"/>
                          </a:solidFill>
                          <a:effectLst/>
                          <a:latin typeface="+mn-lt"/>
                          <a:ea typeface="+mn-ea"/>
                          <a:cs typeface="+mn-cs"/>
                        </a:rPr>
                        <a:t>App aware snapshots (VSS)</a:t>
                      </a:r>
                    </a:p>
                    <a:p>
                      <a:pPr marL="234950" marR="0" indent="-234950">
                        <a:lnSpc>
                          <a:spcPct val="107000"/>
                        </a:lnSpc>
                        <a:spcBef>
                          <a:spcPts val="0"/>
                        </a:spcBef>
                        <a:spcAft>
                          <a:spcPts val="0"/>
                        </a:spcAft>
                        <a:buFont typeface="Arial" panose="020B0604020202020204" pitchFamily="34" charset="0"/>
                        <a:buChar char="•"/>
                      </a:pPr>
                      <a:r>
                        <a:rPr lang="en-US" sz="2000" kern="1200" dirty="0">
                          <a:solidFill>
                            <a:srgbClr val="222222"/>
                          </a:solidFill>
                          <a:effectLst/>
                          <a:latin typeface="+mn-lt"/>
                          <a:ea typeface="+mn-ea"/>
                          <a:cs typeface="+mn-cs"/>
                        </a:rPr>
                        <a:t>Full flexibility for when to take backups</a:t>
                      </a:r>
                    </a:p>
                    <a:p>
                      <a:pPr marL="234950" marR="0" indent="-234950">
                        <a:lnSpc>
                          <a:spcPct val="107000"/>
                        </a:lnSpc>
                        <a:spcBef>
                          <a:spcPts val="0"/>
                        </a:spcBef>
                        <a:spcAft>
                          <a:spcPts val="0"/>
                        </a:spcAft>
                        <a:buFont typeface="Arial" panose="020B0604020202020204" pitchFamily="34" charset="0"/>
                        <a:buChar char="•"/>
                      </a:pPr>
                      <a:r>
                        <a:rPr lang="en-US" sz="2000" kern="1200" dirty="0">
                          <a:solidFill>
                            <a:srgbClr val="222222"/>
                          </a:solidFill>
                          <a:effectLst/>
                          <a:latin typeface="+mn-lt"/>
                          <a:ea typeface="+mn-ea"/>
                          <a:cs typeface="+mn-cs"/>
                        </a:rPr>
                        <a:t>Recovery granularity (all)</a:t>
                      </a:r>
                    </a:p>
                    <a:p>
                      <a:pPr marL="234950" marR="0" indent="-234950">
                        <a:lnSpc>
                          <a:spcPct val="107000"/>
                        </a:lnSpc>
                        <a:spcBef>
                          <a:spcPts val="0"/>
                        </a:spcBef>
                        <a:spcAft>
                          <a:spcPts val="0"/>
                        </a:spcAft>
                        <a:buFont typeface="Arial" panose="020B0604020202020204" pitchFamily="34" charset="0"/>
                        <a:buChar char="•"/>
                      </a:pPr>
                      <a:r>
                        <a:rPr lang="en-US" sz="2000" kern="1200" dirty="0">
                          <a:solidFill>
                            <a:srgbClr val="222222"/>
                          </a:solidFill>
                          <a:effectLst/>
                          <a:latin typeface="+mn-lt"/>
                          <a:ea typeface="+mn-ea"/>
                          <a:cs typeface="+mn-cs"/>
                        </a:rPr>
                        <a:t>Can use Recovery Services vault</a:t>
                      </a:r>
                    </a:p>
                    <a:p>
                      <a:pPr marL="234950" marR="0" indent="-234950">
                        <a:lnSpc>
                          <a:spcPct val="107000"/>
                        </a:lnSpc>
                        <a:spcBef>
                          <a:spcPts val="0"/>
                        </a:spcBef>
                        <a:spcAft>
                          <a:spcPts val="0"/>
                        </a:spcAft>
                        <a:buFont typeface="Arial" panose="020B0604020202020204" pitchFamily="34" charset="0"/>
                        <a:buChar char="•"/>
                      </a:pPr>
                      <a:r>
                        <a:rPr lang="en-US" sz="2000" kern="1200" dirty="0">
                          <a:solidFill>
                            <a:srgbClr val="222222"/>
                          </a:solidFill>
                          <a:effectLst/>
                          <a:latin typeface="+mn-lt"/>
                          <a:ea typeface="+mn-ea"/>
                          <a:cs typeface="+mn-cs"/>
                        </a:rPr>
                        <a:t>Linux support on Hyper-V and VMware VMs</a:t>
                      </a:r>
                    </a:p>
                    <a:p>
                      <a:pPr marL="234950" marR="0" indent="-234950">
                        <a:lnSpc>
                          <a:spcPct val="107000"/>
                        </a:lnSpc>
                        <a:spcBef>
                          <a:spcPts val="0"/>
                        </a:spcBef>
                        <a:spcAft>
                          <a:spcPts val="0"/>
                        </a:spcAft>
                        <a:buFont typeface="Arial" panose="020B0604020202020204" pitchFamily="34" charset="0"/>
                        <a:buChar char="•"/>
                      </a:pPr>
                      <a:r>
                        <a:rPr lang="en-US" sz="2000" kern="1200" dirty="0">
                          <a:solidFill>
                            <a:srgbClr val="222222"/>
                          </a:solidFill>
                          <a:effectLst/>
                          <a:latin typeface="+mn-lt"/>
                          <a:ea typeface="+mn-ea"/>
                          <a:cs typeface="+mn-cs"/>
                        </a:rPr>
                        <a:t>Back up and restore VMware VMs </a:t>
                      </a:r>
                    </a:p>
                    <a:p>
                      <a:pPr marL="234950" marR="0" indent="-234950">
                        <a:lnSpc>
                          <a:spcPct val="107000"/>
                        </a:lnSpc>
                        <a:spcBef>
                          <a:spcPts val="0"/>
                        </a:spcBef>
                        <a:spcAft>
                          <a:spcPts val="0"/>
                        </a:spcAft>
                        <a:buFont typeface="Arial" panose="020B0604020202020204" pitchFamily="34" charset="0"/>
                        <a:buChar char="•"/>
                      </a:pPr>
                      <a:r>
                        <a:rPr lang="en-US" sz="2000" kern="1200" dirty="0">
                          <a:solidFill>
                            <a:srgbClr val="222222"/>
                          </a:solidFill>
                          <a:effectLst/>
                          <a:latin typeface="+mn-lt"/>
                          <a:ea typeface="+mn-ea"/>
                          <a:cs typeface="+mn-cs"/>
                        </a:rPr>
                        <a:t>Does not require a System Center license</a:t>
                      </a:r>
                    </a:p>
                  </a:txBody>
                  <a:tcPr marL="152400" marR="152400" marT="114300" marB="114300"/>
                </a:tc>
                <a:tc>
                  <a:txBody>
                    <a:bodyPr/>
                    <a:lstStyle/>
                    <a:p>
                      <a:pPr marL="169863" marR="0" indent="-169863">
                        <a:lnSpc>
                          <a:spcPct val="107000"/>
                        </a:lnSpc>
                        <a:spcBef>
                          <a:spcPts val="0"/>
                        </a:spcBef>
                        <a:spcAft>
                          <a:spcPts val="0"/>
                        </a:spcAft>
                        <a:buFont typeface="Arial" panose="020B0604020202020204" pitchFamily="34" charset="0"/>
                        <a:buChar char="•"/>
                      </a:pPr>
                      <a:r>
                        <a:rPr lang="en-US" sz="2000" kern="1200" dirty="0">
                          <a:solidFill>
                            <a:srgbClr val="222222"/>
                          </a:solidFill>
                          <a:effectLst/>
                          <a:latin typeface="+mn-lt"/>
                          <a:ea typeface="+mn-ea"/>
                          <a:cs typeface="+mn-cs"/>
                        </a:rPr>
                        <a:t>Cannot back up Oracle workload.</a:t>
                      </a:r>
                    </a:p>
                    <a:p>
                      <a:pPr marL="169863" marR="0" indent="-169863">
                        <a:lnSpc>
                          <a:spcPct val="107000"/>
                        </a:lnSpc>
                        <a:spcBef>
                          <a:spcPts val="0"/>
                        </a:spcBef>
                        <a:spcAft>
                          <a:spcPts val="0"/>
                        </a:spcAft>
                        <a:buFont typeface="Arial" panose="020B0604020202020204" pitchFamily="34" charset="0"/>
                        <a:buChar char="•"/>
                      </a:pPr>
                      <a:r>
                        <a:rPr lang="en-US" sz="2000" kern="1200" dirty="0">
                          <a:solidFill>
                            <a:srgbClr val="222222"/>
                          </a:solidFill>
                          <a:effectLst/>
                          <a:latin typeface="+mn-lt"/>
                          <a:ea typeface="+mn-ea"/>
                          <a:cs typeface="+mn-cs"/>
                        </a:rPr>
                        <a:t>Always requires live Azure subscription</a:t>
                      </a:r>
                    </a:p>
                    <a:p>
                      <a:pPr marL="169863" marR="0" indent="-169863">
                        <a:lnSpc>
                          <a:spcPct val="107000"/>
                        </a:lnSpc>
                        <a:spcBef>
                          <a:spcPts val="0"/>
                        </a:spcBef>
                        <a:spcAft>
                          <a:spcPts val="0"/>
                        </a:spcAft>
                        <a:buFont typeface="Arial" panose="020B0604020202020204" pitchFamily="34" charset="0"/>
                        <a:buChar char="•"/>
                      </a:pPr>
                      <a:r>
                        <a:rPr lang="en-US" sz="2000" kern="1200" dirty="0">
                          <a:solidFill>
                            <a:srgbClr val="222222"/>
                          </a:solidFill>
                          <a:effectLst/>
                          <a:latin typeface="+mn-lt"/>
                          <a:ea typeface="+mn-ea"/>
                          <a:cs typeface="+mn-cs"/>
                        </a:rPr>
                        <a:t>No support for tape backup</a:t>
                      </a:r>
                    </a:p>
                  </a:txBody>
                  <a:tcPr marL="152400" marR="152400" marT="114300" marB="114300"/>
                </a:tc>
                <a:tc>
                  <a:txBody>
                    <a:bodyPr/>
                    <a:lstStyle/>
                    <a:p>
                      <a:pPr marL="342900" marR="0" indent="-342900">
                        <a:lnSpc>
                          <a:spcPct val="107000"/>
                        </a:lnSpc>
                        <a:spcBef>
                          <a:spcPts val="0"/>
                        </a:spcBef>
                        <a:spcAft>
                          <a:spcPts val="0"/>
                        </a:spcAft>
                        <a:buFont typeface="Arial" panose="020B0604020202020204" pitchFamily="34" charset="0"/>
                        <a:buChar char="•"/>
                      </a:pPr>
                      <a:r>
                        <a:rPr lang="en-US" sz="2000" kern="1200" dirty="0">
                          <a:solidFill>
                            <a:srgbClr val="222222"/>
                          </a:solidFill>
                          <a:effectLst/>
                          <a:latin typeface="+mn-lt"/>
                          <a:ea typeface="+mn-ea"/>
                          <a:cs typeface="+mn-cs"/>
                        </a:rPr>
                        <a:t>Files</a:t>
                      </a:r>
                    </a:p>
                    <a:p>
                      <a:pPr marL="342900" marR="0" indent="-342900">
                        <a:lnSpc>
                          <a:spcPct val="107000"/>
                        </a:lnSpc>
                        <a:spcBef>
                          <a:spcPts val="0"/>
                        </a:spcBef>
                        <a:spcAft>
                          <a:spcPts val="0"/>
                        </a:spcAft>
                        <a:buFont typeface="Arial" panose="020B0604020202020204" pitchFamily="34" charset="0"/>
                        <a:buChar char="•"/>
                      </a:pPr>
                      <a:r>
                        <a:rPr lang="en-US" sz="2000" kern="1200" dirty="0">
                          <a:solidFill>
                            <a:srgbClr val="222222"/>
                          </a:solidFill>
                          <a:effectLst/>
                          <a:latin typeface="+mn-lt"/>
                          <a:ea typeface="+mn-ea"/>
                          <a:cs typeface="+mn-cs"/>
                        </a:rPr>
                        <a:t>Folders</a:t>
                      </a:r>
                    </a:p>
                    <a:p>
                      <a:pPr marL="342900" marR="0" indent="-342900">
                        <a:lnSpc>
                          <a:spcPct val="107000"/>
                        </a:lnSpc>
                        <a:spcBef>
                          <a:spcPts val="0"/>
                        </a:spcBef>
                        <a:spcAft>
                          <a:spcPts val="0"/>
                        </a:spcAft>
                        <a:buFont typeface="Arial" panose="020B0604020202020204" pitchFamily="34" charset="0"/>
                        <a:buChar char="•"/>
                      </a:pPr>
                      <a:r>
                        <a:rPr lang="en-US" sz="2000" kern="1200" dirty="0">
                          <a:solidFill>
                            <a:srgbClr val="222222"/>
                          </a:solidFill>
                          <a:effectLst/>
                          <a:latin typeface="+mn-lt"/>
                          <a:ea typeface="+mn-ea"/>
                          <a:cs typeface="+mn-cs"/>
                        </a:rPr>
                        <a:t>Volumes</a:t>
                      </a:r>
                    </a:p>
                    <a:p>
                      <a:pPr marL="342900" marR="0" indent="-342900">
                        <a:lnSpc>
                          <a:spcPct val="107000"/>
                        </a:lnSpc>
                        <a:spcBef>
                          <a:spcPts val="0"/>
                        </a:spcBef>
                        <a:spcAft>
                          <a:spcPts val="0"/>
                        </a:spcAft>
                        <a:buFont typeface="Arial" panose="020B0604020202020204" pitchFamily="34" charset="0"/>
                        <a:buChar char="•"/>
                      </a:pPr>
                      <a:r>
                        <a:rPr lang="en-US" sz="2000" kern="1200" dirty="0">
                          <a:solidFill>
                            <a:srgbClr val="222222"/>
                          </a:solidFill>
                          <a:effectLst/>
                          <a:latin typeface="+mn-lt"/>
                          <a:ea typeface="+mn-ea"/>
                          <a:cs typeface="+mn-cs"/>
                        </a:rPr>
                        <a:t>VMs</a:t>
                      </a:r>
                    </a:p>
                    <a:p>
                      <a:pPr marL="342900" marR="0" indent="-342900">
                        <a:lnSpc>
                          <a:spcPct val="107000"/>
                        </a:lnSpc>
                        <a:spcBef>
                          <a:spcPts val="0"/>
                        </a:spcBef>
                        <a:spcAft>
                          <a:spcPts val="0"/>
                        </a:spcAft>
                        <a:buFont typeface="Arial" panose="020B0604020202020204" pitchFamily="34" charset="0"/>
                        <a:buChar char="•"/>
                      </a:pPr>
                      <a:r>
                        <a:rPr lang="en-US" sz="2000" kern="1200" dirty="0">
                          <a:solidFill>
                            <a:srgbClr val="222222"/>
                          </a:solidFill>
                          <a:effectLst/>
                          <a:latin typeface="+mn-lt"/>
                          <a:ea typeface="+mn-ea"/>
                          <a:cs typeface="+mn-cs"/>
                        </a:rPr>
                        <a:t>Applications,</a:t>
                      </a:r>
                    </a:p>
                    <a:p>
                      <a:pPr marL="342900" marR="0" indent="-342900">
                        <a:lnSpc>
                          <a:spcPct val="107000"/>
                        </a:lnSpc>
                        <a:spcBef>
                          <a:spcPts val="0"/>
                        </a:spcBef>
                        <a:spcAft>
                          <a:spcPts val="0"/>
                        </a:spcAft>
                        <a:buFont typeface="Arial" panose="020B0604020202020204" pitchFamily="34" charset="0"/>
                        <a:buChar char="•"/>
                      </a:pPr>
                      <a:r>
                        <a:rPr lang="en-US" sz="2000" kern="1200" dirty="0">
                          <a:solidFill>
                            <a:srgbClr val="222222"/>
                          </a:solidFill>
                          <a:effectLst/>
                          <a:latin typeface="+mn-lt"/>
                          <a:ea typeface="+mn-ea"/>
                          <a:cs typeface="+mn-cs"/>
                        </a:rPr>
                        <a:t>Workloads</a:t>
                      </a:r>
                    </a:p>
                    <a:p>
                      <a:pPr marL="342900" marR="0" indent="-342900">
                        <a:lnSpc>
                          <a:spcPct val="107000"/>
                        </a:lnSpc>
                        <a:spcBef>
                          <a:spcPts val="0"/>
                        </a:spcBef>
                        <a:spcAft>
                          <a:spcPts val="0"/>
                        </a:spcAft>
                        <a:buFont typeface="Arial" panose="020B0604020202020204" pitchFamily="34" charset="0"/>
                        <a:buChar char="•"/>
                      </a:pPr>
                      <a:r>
                        <a:rPr lang="en-US" sz="2000" kern="1200" dirty="0">
                          <a:solidFill>
                            <a:srgbClr val="222222"/>
                          </a:solidFill>
                          <a:effectLst/>
                          <a:latin typeface="+mn-lt"/>
                          <a:ea typeface="+mn-ea"/>
                          <a:cs typeface="+mn-cs"/>
                        </a:rPr>
                        <a:t>System State</a:t>
                      </a:r>
                    </a:p>
                  </a:txBody>
                  <a:tcPr marL="152400" marR="152400" marT="114300" marB="114300"/>
                </a:tc>
                <a:tc>
                  <a:txBody>
                    <a:bodyPr/>
                    <a:lstStyle/>
                    <a:p>
                      <a:pPr marL="234950" marR="0" indent="-184150">
                        <a:lnSpc>
                          <a:spcPct val="107000"/>
                        </a:lnSpc>
                        <a:spcBef>
                          <a:spcPts val="0"/>
                        </a:spcBef>
                        <a:spcAft>
                          <a:spcPts val="0"/>
                        </a:spcAft>
                        <a:buFont typeface="Arial" panose="020B0604020202020204" pitchFamily="34" charset="0"/>
                        <a:buChar char="•"/>
                      </a:pPr>
                      <a:r>
                        <a:rPr lang="en-US" sz="2000" dirty="0">
                          <a:solidFill>
                            <a:srgbClr val="222222"/>
                          </a:solidFill>
                          <a:effectLst/>
                        </a:rPr>
                        <a:t>Recovery Services vault</a:t>
                      </a:r>
                      <a:endParaRPr lang="en-US" sz="2000" dirty="0">
                        <a:effectLst/>
                      </a:endParaRPr>
                    </a:p>
                    <a:p>
                      <a:pPr marL="234950" marR="0" indent="-184150">
                        <a:lnSpc>
                          <a:spcPct val="107000"/>
                        </a:lnSpc>
                        <a:spcBef>
                          <a:spcPts val="0"/>
                        </a:spcBef>
                        <a:spcAft>
                          <a:spcPts val="0"/>
                        </a:spcAft>
                        <a:buFont typeface="Arial" panose="020B0604020202020204" pitchFamily="34" charset="0"/>
                        <a:buChar char="•"/>
                      </a:pPr>
                      <a:r>
                        <a:rPr lang="en-US" sz="2000" dirty="0">
                          <a:solidFill>
                            <a:srgbClr val="222222"/>
                          </a:solidFill>
                          <a:effectLst/>
                        </a:rPr>
                        <a:t>Locally attached disk</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extLst>
                  <a:ext uri="{0D108BD9-81ED-4DB2-BD59-A6C34878D82A}">
                    <a16:rowId xmlns:a16="http://schemas.microsoft.com/office/drawing/2014/main" val="3808520236"/>
                  </a:ext>
                </a:extLst>
              </a:tr>
            </a:tbl>
          </a:graphicData>
        </a:graphic>
      </p:graphicFrame>
    </p:spTree>
    <p:extLst>
      <p:ext uri="{BB962C8B-B14F-4D97-AF65-F5344CB8AC3E}">
        <p14:creationId xmlns:p14="http://schemas.microsoft.com/office/powerpoint/2010/main" val="50647212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IaaS Backup Components (2 of 2)</a:t>
            </a:r>
          </a:p>
        </p:txBody>
      </p:sp>
      <p:graphicFrame>
        <p:nvGraphicFramePr>
          <p:cNvPr id="6" name="Table 5"/>
          <p:cNvGraphicFramePr>
            <a:graphicFrameLocks noGrp="1"/>
          </p:cNvGraphicFramePr>
          <p:nvPr>
            <p:extLst>
              <p:ext uri="{D42A27DB-BD31-4B8C-83A1-F6EECF244321}">
                <p14:modId xmlns:p14="http://schemas.microsoft.com/office/powerpoint/2010/main" val="3258654154"/>
              </p:ext>
            </p:extLst>
          </p:nvPr>
        </p:nvGraphicFramePr>
        <p:xfrm>
          <a:off x="368847" y="1173356"/>
          <a:ext cx="11454305" cy="3473947"/>
        </p:xfrm>
        <a:graphic>
          <a:graphicData uri="http://schemas.openxmlformats.org/drawingml/2006/table">
            <a:tbl>
              <a:tblPr firstRow="1" firstCol="1" bandRow="1">
                <a:tableStyleId>{F2DE63D5-997A-4646-A377-4702673A728D}</a:tableStyleId>
              </a:tblPr>
              <a:tblGrid>
                <a:gridCol w="1721210">
                  <a:extLst>
                    <a:ext uri="{9D8B030D-6E8A-4147-A177-3AD203B41FA5}">
                      <a16:colId xmlns:a16="http://schemas.microsoft.com/office/drawing/2014/main" val="4288003681"/>
                    </a:ext>
                  </a:extLst>
                </a:gridCol>
                <a:gridCol w="2939143">
                  <a:extLst>
                    <a:ext uri="{9D8B030D-6E8A-4147-A177-3AD203B41FA5}">
                      <a16:colId xmlns:a16="http://schemas.microsoft.com/office/drawing/2014/main" val="802929741"/>
                    </a:ext>
                  </a:extLst>
                </a:gridCol>
                <a:gridCol w="2534194">
                  <a:extLst>
                    <a:ext uri="{9D8B030D-6E8A-4147-A177-3AD203B41FA5}">
                      <a16:colId xmlns:a16="http://schemas.microsoft.com/office/drawing/2014/main" val="2178456890"/>
                    </a:ext>
                  </a:extLst>
                </a:gridCol>
                <a:gridCol w="2272937">
                  <a:extLst>
                    <a:ext uri="{9D8B030D-6E8A-4147-A177-3AD203B41FA5}">
                      <a16:colId xmlns:a16="http://schemas.microsoft.com/office/drawing/2014/main" val="775681202"/>
                    </a:ext>
                  </a:extLst>
                </a:gridCol>
                <a:gridCol w="1986821">
                  <a:extLst>
                    <a:ext uri="{9D8B030D-6E8A-4147-A177-3AD203B41FA5}">
                      <a16:colId xmlns:a16="http://schemas.microsoft.com/office/drawing/2014/main" val="2262068713"/>
                    </a:ext>
                  </a:extLst>
                </a:gridCol>
              </a:tblGrid>
              <a:tr h="652769">
                <a:tc>
                  <a:txBody>
                    <a:bodyPr/>
                    <a:lstStyle/>
                    <a:p>
                      <a:pPr marL="0" marR="0">
                        <a:lnSpc>
                          <a:spcPct val="107000"/>
                        </a:lnSpc>
                        <a:spcBef>
                          <a:spcPts val="0"/>
                        </a:spcBef>
                        <a:spcAft>
                          <a:spcPts val="0"/>
                        </a:spcAft>
                      </a:pPr>
                      <a:r>
                        <a:rPr lang="en-US" sz="2000" dirty="0">
                          <a:effectLst/>
                        </a:rPr>
                        <a:t>Component</a:t>
                      </a:r>
                      <a:endParaRPr lang="en-US" sz="2000" dirty="0">
                        <a:effectLst/>
                        <a:latin typeface="Segoe UI" panose="020B0502040204020203" pitchFamily="34" charset="0"/>
                        <a:ea typeface="Calibri" panose="020F0502020204030204" pitchFamily="34" charset="0"/>
                        <a:cs typeface="Segoe UI" panose="020B0502040204020203" pitchFamily="34" charset="0"/>
                      </a:endParaRPr>
                    </a:p>
                  </a:txBody>
                  <a:tcPr marL="138280" marR="138280" marT="103710" marB="103710" anchor="b">
                    <a:solidFill>
                      <a:schemeClr val="tx2">
                        <a:lumMod val="50000"/>
                      </a:schemeClr>
                    </a:solidFill>
                  </a:tcPr>
                </a:tc>
                <a:tc>
                  <a:txBody>
                    <a:bodyPr/>
                    <a:lstStyle/>
                    <a:p>
                      <a:pPr marL="0" marR="0" algn="ctr">
                        <a:lnSpc>
                          <a:spcPct val="107000"/>
                        </a:lnSpc>
                        <a:spcBef>
                          <a:spcPts val="0"/>
                        </a:spcBef>
                        <a:spcAft>
                          <a:spcPts val="0"/>
                        </a:spcAft>
                      </a:pPr>
                      <a:r>
                        <a:rPr lang="en-US" sz="2000" dirty="0">
                          <a:effectLst/>
                        </a:rPr>
                        <a:t>Benefits</a:t>
                      </a:r>
                      <a:endParaRPr lang="en-US" sz="2000" dirty="0">
                        <a:effectLst/>
                        <a:latin typeface="Segoe UI" panose="020B0502040204020203" pitchFamily="34" charset="0"/>
                        <a:ea typeface="Calibri" panose="020F0502020204030204" pitchFamily="34" charset="0"/>
                        <a:cs typeface="Segoe UI" panose="020B0502040204020203" pitchFamily="34" charset="0"/>
                      </a:endParaRPr>
                    </a:p>
                  </a:txBody>
                  <a:tcPr marL="138280" marR="138280" marT="103710" marB="103710" anchor="ctr">
                    <a:solidFill>
                      <a:schemeClr val="tx2">
                        <a:lumMod val="50000"/>
                      </a:schemeClr>
                    </a:solidFill>
                  </a:tcPr>
                </a:tc>
                <a:tc>
                  <a:txBody>
                    <a:bodyPr/>
                    <a:lstStyle/>
                    <a:p>
                      <a:pPr marL="0" marR="0" algn="ctr">
                        <a:lnSpc>
                          <a:spcPct val="107000"/>
                        </a:lnSpc>
                        <a:spcBef>
                          <a:spcPts val="0"/>
                        </a:spcBef>
                        <a:spcAft>
                          <a:spcPts val="0"/>
                        </a:spcAft>
                      </a:pPr>
                      <a:r>
                        <a:rPr lang="en-US" sz="2000" dirty="0">
                          <a:effectLst/>
                        </a:rPr>
                        <a:t>Limits</a:t>
                      </a:r>
                      <a:endParaRPr lang="en-US" sz="2000" dirty="0">
                        <a:effectLst/>
                        <a:latin typeface="Segoe UI" panose="020B0502040204020203" pitchFamily="34" charset="0"/>
                        <a:ea typeface="Calibri" panose="020F0502020204030204" pitchFamily="34" charset="0"/>
                        <a:cs typeface="Segoe UI" panose="020B0502040204020203" pitchFamily="34" charset="0"/>
                      </a:endParaRPr>
                    </a:p>
                  </a:txBody>
                  <a:tcPr marL="138280" marR="138280" marT="103710" marB="103710" anchor="ctr">
                    <a:solidFill>
                      <a:schemeClr val="tx2">
                        <a:lumMod val="50000"/>
                      </a:schemeClr>
                    </a:solidFill>
                  </a:tcPr>
                </a:tc>
                <a:tc>
                  <a:txBody>
                    <a:bodyPr/>
                    <a:lstStyle/>
                    <a:p>
                      <a:pPr marL="0" marR="0" algn="ctr">
                        <a:lnSpc>
                          <a:spcPct val="107000"/>
                        </a:lnSpc>
                        <a:spcBef>
                          <a:spcPts val="0"/>
                        </a:spcBef>
                        <a:spcAft>
                          <a:spcPts val="0"/>
                        </a:spcAft>
                      </a:pPr>
                      <a:r>
                        <a:rPr lang="en-US" sz="2000" dirty="0">
                          <a:effectLst/>
                        </a:rPr>
                        <a:t>Protected?</a:t>
                      </a:r>
                      <a:endParaRPr lang="en-US" sz="2000" dirty="0">
                        <a:effectLst/>
                        <a:latin typeface="Segoe UI" panose="020B0502040204020203" pitchFamily="34" charset="0"/>
                        <a:ea typeface="Calibri" panose="020F0502020204030204" pitchFamily="34" charset="0"/>
                        <a:cs typeface="Segoe UI" panose="020B0502040204020203" pitchFamily="34" charset="0"/>
                      </a:endParaRPr>
                    </a:p>
                  </a:txBody>
                  <a:tcPr marL="138280" marR="138280" marT="103710" marB="103710" anchor="ctr">
                    <a:solidFill>
                      <a:schemeClr val="tx2">
                        <a:lumMod val="50000"/>
                      </a:schemeClr>
                    </a:solidFill>
                  </a:tcPr>
                </a:tc>
                <a:tc>
                  <a:txBody>
                    <a:bodyPr/>
                    <a:lstStyle/>
                    <a:p>
                      <a:pPr marL="0" marR="0" algn="ctr">
                        <a:lnSpc>
                          <a:spcPct val="107000"/>
                        </a:lnSpc>
                        <a:spcBef>
                          <a:spcPts val="0"/>
                        </a:spcBef>
                        <a:spcAft>
                          <a:spcPts val="0"/>
                        </a:spcAft>
                      </a:pPr>
                      <a:r>
                        <a:rPr lang="en-US" sz="2000" dirty="0">
                          <a:effectLst/>
                        </a:rPr>
                        <a:t>Stored</a:t>
                      </a:r>
                      <a:endParaRPr lang="en-US" sz="2000" dirty="0">
                        <a:effectLst/>
                        <a:latin typeface="Segoe UI" panose="020B0502040204020203" pitchFamily="34" charset="0"/>
                        <a:ea typeface="Calibri" panose="020F0502020204030204" pitchFamily="34" charset="0"/>
                        <a:cs typeface="Segoe UI" panose="020B0502040204020203" pitchFamily="34" charset="0"/>
                      </a:endParaRPr>
                    </a:p>
                  </a:txBody>
                  <a:tcPr marL="138280" marR="138280" marT="103710" marB="103710" anchor="ctr">
                    <a:solidFill>
                      <a:schemeClr val="tx2">
                        <a:lumMod val="50000"/>
                      </a:schemeClr>
                    </a:solidFill>
                  </a:tcPr>
                </a:tc>
                <a:extLst>
                  <a:ext uri="{0D108BD9-81ED-4DB2-BD59-A6C34878D82A}">
                    <a16:rowId xmlns:a16="http://schemas.microsoft.com/office/drawing/2014/main" val="2813120904"/>
                  </a:ext>
                </a:extLst>
              </a:tr>
              <a:tr h="1957812">
                <a:tc>
                  <a:txBody>
                    <a:bodyPr/>
                    <a:lstStyle/>
                    <a:p>
                      <a:pPr marL="0" marR="0">
                        <a:lnSpc>
                          <a:spcPct val="107000"/>
                        </a:lnSpc>
                        <a:spcBef>
                          <a:spcPts val="0"/>
                        </a:spcBef>
                        <a:spcAft>
                          <a:spcPts val="0"/>
                        </a:spcAft>
                      </a:pPr>
                      <a:r>
                        <a:rPr lang="en-US" sz="2000" dirty="0">
                          <a:solidFill>
                            <a:srgbClr val="222222"/>
                          </a:solidFill>
                          <a:effectLst/>
                        </a:rPr>
                        <a:t>Azure IaaS VM Backup</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2000" dirty="0">
                          <a:solidFill>
                            <a:srgbClr val="222222"/>
                          </a:solidFill>
                          <a:effectLst/>
                        </a:rPr>
                        <a:t>Native backups for Windows/Linux</a:t>
                      </a:r>
                      <a:endParaRPr lang="en-US" sz="2000" dirty="0">
                        <a:effectLst/>
                      </a:endParaRPr>
                    </a:p>
                    <a:p>
                      <a:pPr marL="285750" marR="0" indent="-285750">
                        <a:lnSpc>
                          <a:spcPct val="107000"/>
                        </a:lnSpc>
                        <a:spcBef>
                          <a:spcPts val="0"/>
                        </a:spcBef>
                        <a:spcAft>
                          <a:spcPts val="0"/>
                        </a:spcAft>
                        <a:buFont typeface="Arial" panose="020B0604020202020204" pitchFamily="34" charset="0"/>
                        <a:buChar char="•"/>
                      </a:pPr>
                      <a:r>
                        <a:rPr lang="en-US" sz="2000" dirty="0">
                          <a:solidFill>
                            <a:srgbClr val="222222"/>
                          </a:solidFill>
                          <a:effectLst/>
                        </a:rPr>
                        <a:t>No specific agent installation required</a:t>
                      </a:r>
                      <a:endParaRPr lang="en-US" sz="2000" dirty="0">
                        <a:effectLst/>
                      </a:endParaRPr>
                    </a:p>
                    <a:p>
                      <a:pPr marL="285750" marR="0" indent="-285750">
                        <a:lnSpc>
                          <a:spcPct val="107000"/>
                        </a:lnSpc>
                        <a:spcBef>
                          <a:spcPts val="0"/>
                        </a:spcBef>
                        <a:spcAft>
                          <a:spcPts val="0"/>
                        </a:spcAft>
                        <a:buFont typeface="Arial" panose="020B0604020202020204" pitchFamily="34" charset="0"/>
                        <a:buChar char="•"/>
                      </a:pPr>
                      <a:r>
                        <a:rPr lang="en-US" sz="2000" dirty="0">
                          <a:solidFill>
                            <a:srgbClr val="222222"/>
                          </a:solidFill>
                          <a:effectLst/>
                        </a:rPr>
                        <a:t>Fabric-level backup with no backup infrastructure needed</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2000" dirty="0">
                          <a:solidFill>
                            <a:srgbClr val="222222"/>
                          </a:solidFill>
                          <a:effectLst/>
                        </a:rPr>
                        <a:t>Back up VMs once-a-day </a:t>
                      </a:r>
                      <a:endParaRPr lang="en-US" sz="2000" dirty="0">
                        <a:effectLst/>
                      </a:endParaRPr>
                    </a:p>
                    <a:p>
                      <a:pPr marL="285750" marR="0" indent="-285750">
                        <a:lnSpc>
                          <a:spcPct val="107000"/>
                        </a:lnSpc>
                        <a:spcBef>
                          <a:spcPts val="0"/>
                        </a:spcBef>
                        <a:spcAft>
                          <a:spcPts val="0"/>
                        </a:spcAft>
                        <a:buFont typeface="Arial" panose="020B0604020202020204" pitchFamily="34" charset="0"/>
                        <a:buChar char="•"/>
                      </a:pPr>
                      <a:r>
                        <a:rPr lang="en-US" sz="2000" dirty="0">
                          <a:solidFill>
                            <a:srgbClr val="222222"/>
                          </a:solidFill>
                          <a:effectLst/>
                        </a:rPr>
                        <a:t>Restore VMs only at disk level</a:t>
                      </a:r>
                      <a:endParaRPr lang="en-US" sz="2000" dirty="0">
                        <a:effectLst/>
                      </a:endParaRPr>
                    </a:p>
                    <a:p>
                      <a:pPr marL="285750" marR="0" indent="-285750">
                        <a:lnSpc>
                          <a:spcPct val="107000"/>
                        </a:lnSpc>
                        <a:spcBef>
                          <a:spcPts val="0"/>
                        </a:spcBef>
                        <a:spcAft>
                          <a:spcPts val="0"/>
                        </a:spcAft>
                        <a:buFont typeface="Arial" panose="020B0604020202020204" pitchFamily="34" charset="0"/>
                        <a:buChar char="•"/>
                      </a:pPr>
                      <a:r>
                        <a:rPr lang="en-US" sz="2000" dirty="0">
                          <a:solidFill>
                            <a:srgbClr val="222222"/>
                          </a:solidFill>
                          <a:effectLst/>
                        </a:rPr>
                        <a:t>Cannot back up on-premises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2000" dirty="0">
                          <a:solidFill>
                            <a:srgbClr val="222222"/>
                          </a:solidFill>
                          <a:effectLst/>
                        </a:rPr>
                        <a:t>VMs</a:t>
                      </a:r>
                      <a:endParaRPr lang="en-US" sz="2000" dirty="0">
                        <a:effectLst/>
                      </a:endParaRPr>
                    </a:p>
                    <a:p>
                      <a:pPr marL="285750" marR="0" indent="-285750">
                        <a:lnSpc>
                          <a:spcPct val="107000"/>
                        </a:lnSpc>
                        <a:spcBef>
                          <a:spcPts val="0"/>
                        </a:spcBef>
                        <a:spcAft>
                          <a:spcPts val="0"/>
                        </a:spcAft>
                        <a:buFont typeface="Arial" panose="020B0604020202020204" pitchFamily="34" charset="0"/>
                        <a:buChar char="•"/>
                      </a:pPr>
                      <a:r>
                        <a:rPr lang="en-US" sz="2000" dirty="0">
                          <a:solidFill>
                            <a:srgbClr val="222222"/>
                          </a:solidFill>
                          <a:effectLst/>
                        </a:rPr>
                        <a:t>All disks (using PowerShell)</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tc>
                  <a:txBody>
                    <a:bodyPr/>
                    <a:lstStyle/>
                    <a:p>
                      <a:pPr marL="285750" marR="0" indent="-285750">
                        <a:lnSpc>
                          <a:spcPct val="107000"/>
                        </a:lnSpc>
                        <a:spcBef>
                          <a:spcPts val="0"/>
                        </a:spcBef>
                        <a:spcAft>
                          <a:spcPts val="800"/>
                        </a:spcAft>
                        <a:buFont typeface="Arial" panose="020B0604020202020204" pitchFamily="34" charset="0"/>
                        <a:buChar char="•"/>
                      </a:pPr>
                      <a:r>
                        <a:rPr lang="en-US" sz="2000" dirty="0">
                          <a:solidFill>
                            <a:srgbClr val="222222"/>
                          </a:solidFill>
                          <a:effectLst/>
                        </a:rPr>
                        <a:t>Recovery Services vault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extLst>
                  <a:ext uri="{0D108BD9-81ED-4DB2-BD59-A6C34878D82A}">
                    <a16:rowId xmlns:a16="http://schemas.microsoft.com/office/drawing/2014/main" val="876597503"/>
                  </a:ext>
                </a:extLst>
              </a:tr>
            </a:tbl>
          </a:graphicData>
        </a:graphic>
      </p:graphicFrame>
    </p:spTree>
    <p:extLst>
      <p:ext uri="{BB962C8B-B14F-4D97-AF65-F5344CB8AC3E}">
        <p14:creationId xmlns:p14="http://schemas.microsoft.com/office/powerpoint/2010/main" val="158635160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5994" y="556381"/>
            <a:ext cx="11303917" cy="813819"/>
          </a:xfrm>
        </p:spPr>
        <p:txBody>
          <a:bodyPr>
            <a:noAutofit/>
          </a:bodyPr>
          <a:lstStyle/>
          <a:p>
            <a:r>
              <a:rPr lang="en-US" dirty="0"/>
              <a:t>Recovery Services Vault Overview</a:t>
            </a:r>
            <a:br>
              <a:rPr lang="en-US" dirty="0"/>
            </a:br>
            <a:endParaRPr lang="en-US" dirty="0"/>
          </a:p>
        </p:txBody>
      </p:sp>
      <p:sp>
        <p:nvSpPr>
          <p:cNvPr id="7" name="Text Placeholder 6">
            <a:extLst>
              <a:ext uri="{FF2B5EF4-FFF2-40B4-BE49-F238E27FC236}">
                <a16:creationId xmlns:a16="http://schemas.microsoft.com/office/drawing/2014/main" id="{B0975F70-9D3A-420E-89C2-CC4E5F526F12}"/>
              </a:ext>
            </a:extLst>
          </p:cNvPr>
          <p:cNvSpPr>
            <a:spLocks noGrp="1"/>
          </p:cNvSpPr>
          <p:nvPr>
            <p:ph type="body" sz="quarter" idx="10"/>
          </p:nvPr>
        </p:nvSpPr>
        <p:spPr>
          <a:xfrm>
            <a:off x="455994" y="1702090"/>
            <a:ext cx="3463510" cy="3570208"/>
          </a:xfrm>
          <a:solidFill>
            <a:schemeClr val="bg1">
              <a:lumMod val="95000"/>
            </a:schemeClr>
          </a:solidFill>
        </p:spPr>
        <p:txBody>
          <a:bodyPr/>
          <a:lstStyle/>
          <a:p>
            <a:pPr marL="288925" indent="-288925">
              <a:spcAft>
                <a:spcPts val="1200"/>
              </a:spcAft>
              <a:buFont typeface="Arial" panose="020B0604020202020204" pitchFamily="34" charset="0"/>
              <a:buChar char="•"/>
            </a:pPr>
            <a:r>
              <a:rPr lang="en-US" sz="1800" i="0" dirty="0">
                <a:effectLst/>
                <a:latin typeface="Segoe UI" panose="020B0502040204020203" pitchFamily="34" charset="0"/>
              </a:rPr>
              <a:t>A storage entity in Azure that houses data, like backups</a:t>
            </a:r>
          </a:p>
          <a:p>
            <a:pPr marL="288925" indent="-288925">
              <a:spcAft>
                <a:spcPts val="1200"/>
              </a:spcAft>
              <a:buFont typeface="Arial" panose="020B0604020202020204" pitchFamily="34" charset="0"/>
              <a:buChar char="•"/>
            </a:pPr>
            <a:r>
              <a:rPr lang="en-US" sz="1800" i="0" dirty="0">
                <a:effectLst/>
                <a:latin typeface="Segoe UI" panose="020B0502040204020203" pitchFamily="34" charset="0"/>
              </a:rPr>
              <a:t>Central monitoring for your hybrid IT environment</a:t>
            </a:r>
            <a:endParaRPr lang="en-US" sz="1800" dirty="0">
              <a:latin typeface="Segoe UI" panose="020B0502040204020203" pitchFamily="34" charset="0"/>
            </a:endParaRPr>
          </a:p>
          <a:p>
            <a:pPr marL="288925" indent="-288925">
              <a:spcAft>
                <a:spcPts val="1200"/>
              </a:spcAft>
              <a:buFont typeface="Arial" panose="020B0604020202020204" pitchFamily="34" charset="0"/>
              <a:buChar char="•"/>
            </a:pPr>
            <a:r>
              <a:rPr lang="en-US" sz="1800" i="0" dirty="0">
                <a:effectLst/>
                <a:latin typeface="Segoe UI" panose="020B0502040204020203" pitchFamily="34" charset="0"/>
              </a:rPr>
              <a:t>Provides Role-Based Access Control</a:t>
            </a:r>
          </a:p>
          <a:p>
            <a:pPr marL="288925" indent="-288925">
              <a:spcAft>
                <a:spcPts val="1200"/>
              </a:spcAft>
              <a:buFont typeface="Arial" panose="020B0604020202020204" pitchFamily="34" charset="0"/>
              <a:buChar char="•"/>
            </a:pPr>
            <a:r>
              <a:rPr lang="en-US" sz="1800" i="0" dirty="0">
                <a:effectLst/>
                <a:latin typeface="Segoe UI" panose="020B0502040204020203" pitchFamily="34" charset="0"/>
              </a:rPr>
              <a:t>Protects all virtual machine configurations</a:t>
            </a:r>
          </a:p>
          <a:p>
            <a:pPr marL="288925" indent="-288925">
              <a:spcAft>
                <a:spcPts val="1200"/>
              </a:spcAft>
              <a:buFont typeface="Arial" panose="020B0604020202020204" pitchFamily="34" charset="0"/>
              <a:buChar char="•"/>
            </a:pPr>
            <a:r>
              <a:rPr lang="en-US" sz="1800" dirty="0">
                <a:latin typeface="Segoe UI" panose="020B0502040204020203" pitchFamily="34" charset="0"/>
              </a:rPr>
              <a:t>Instant restore for files and folders on the virtual machine</a:t>
            </a:r>
            <a:endParaRPr lang="en-US" sz="1800" dirty="0"/>
          </a:p>
        </p:txBody>
      </p:sp>
      <p:sp>
        <p:nvSpPr>
          <p:cNvPr id="5" name="Rectangle 4">
            <a:extLst>
              <a:ext uri="{FF2B5EF4-FFF2-40B4-BE49-F238E27FC236}">
                <a16:creationId xmlns:a16="http://schemas.microsoft.com/office/drawing/2014/main" id="{E2399898-1300-48F0-B870-42B5C5F529B3}"/>
              </a:ext>
              <a:ext uri="{C183D7F6-B498-43B3-948B-1728B52AA6E4}">
                <adec:decorative xmlns:adec="http://schemas.microsoft.com/office/drawing/2017/decorative" val="1"/>
              </a:ext>
            </a:extLst>
          </p:cNvPr>
          <p:cNvSpPr/>
          <p:nvPr/>
        </p:nvSpPr>
        <p:spPr bwMode="auto">
          <a:xfrm>
            <a:off x="4198452" y="1163560"/>
            <a:ext cx="7732290" cy="4901337"/>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Screenshot of the recovery services vault portal page. ">
            <a:extLst>
              <a:ext uri="{FF2B5EF4-FFF2-40B4-BE49-F238E27FC236}">
                <a16:creationId xmlns:a16="http://schemas.microsoft.com/office/drawing/2014/main" id="{B6CDE2FF-3CE4-48BC-87E4-4A3F02ABCA8D}"/>
              </a:ext>
            </a:extLst>
          </p:cNvPr>
          <p:cNvPicPr>
            <a:picLocks noChangeAspect="1"/>
          </p:cNvPicPr>
          <p:nvPr/>
        </p:nvPicPr>
        <p:blipFill>
          <a:blip r:embed="rId3"/>
          <a:stretch>
            <a:fillRect/>
          </a:stretch>
        </p:blipFill>
        <p:spPr>
          <a:xfrm>
            <a:off x="4318356" y="1702090"/>
            <a:ext cx="7492482" cy="3453820"/>
          </a:xfrm>
          <a:prstGeom prst="rect">
            <a:avLst/>
          </a:prstGeom>
          <a:ln>
            <a:solidFill>
              <a:schemeClr val="tx1"/>
            </a:solidFill>
          </a:ln>
        </p:spPr>
      </p:pic>
    </p:spTree>
    <p:extLst>
      <p:ext uri="{BB962C8B-B14F-4D97-AF65-F5344CB8AC3E}">
        <p14:creationId xmlns:p14="http://schemas.microsoft.com/office/powerpoint/2010/main" val="154036499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79053-B81A-4D8F-9AFA-7C487A335FE6}"/>
              </a:ext>
            </a:extLst>
          </p:cNvPr>
          <p:cNvSpPr>
            <a:spLocks noGrp="1"/>
          </p:cNvSpPr>
          <p:nvPr>
            <p:ph type="title"/>
          </p:nvPr>
        </p:nvSpPr>
        <p:spPr>
          <a:xfrm>
            <a:off x="588263" y="457201"/>
            <a:ext cx="11018520" cy="430887"/>
          </a:xfrm>
        </p:spPr>
        <p:txBody>
          <a:bodyPr/>
          <a:lstStyle/>
          <a:p>
            <a:r>
              <a:rPr lang="en-US" dirty="0"/>
              <a:t>VMware Migration</a:t>
            </a:r>
          </a:p>
        </p:txBody>
      </p:sp>
      <p:sp>
        <p:nvSpPr>
          <p:cNvPr id="3" name="Text Placeholder 2">
            <a:extLst>
              <a:ext uri="{FF2B5EF4-FFF2-40B4-BE49-F238E27FC236}">
                <a16:creationId xmlns:a16="http://schemas.microsoft.com/office/drawing/2014/main" id="{950C975C-65B7-4C76-B023-653316773495}"/>
              </a:ext>
            </a:extLst>
          </p:cNvPr>
          <p:cNvSpPr>
            <a:spLocks noGrp="1"/>
          </p:cNvSpPr>
          <p:nvPr>
            <p:ph type="body" sz="quarter" idx="4294967295"/>
          </p:nvPr>
        </p:nvSpPr>
        <p:spPr>
          <a:xfrm>
            <a:off x="432209" y="2081753"/>
            <a:ext cx="11018838" cy="4416594"/>
          </a:xfrm>
        </p:spPr>
        <p:txBody>
          <a:bodyPr/>
          <a:lstStyle/>
          <a:p>
            <a:pPr marL="228600" lvl="1">
              <a:spcAft>
                <a:spcPts val="600"/>
              </a:spcAft>
            </a:pPr>
            <a:r>
              <a:rPr lang="en-US" sz="2400" b="1" dirty="0">
                <a:solidFill>
                  <a:schemeClr val="tx1"/>
                </a:solidFill>
                <a:cs typeface="Segoe UI Light" panose="020B0502040204020203" pitchFamily="34" charset="0"/>
              </a:rPr>
              <a:t>Agentless replication</a:t>
            </a:r>
            <a:r>
              <a:rPr lang="en-US" sz="2400" dirty="0">
                <a:solidFill>
                  <a:schemeClr val="tx1"/>
                </a:solidFill>
                <a:cs typeface="Segoe UI Light" panose="020B0502040204020203" pitchFamily="34" charset="0"/>
              </a:rPr>
              <a:t>: No agent installation</a:t>
            </a:r>
          </a:p>
          <a:p>
            <a:pPr marL="571500" lvl="1" indent="-342900">
              <a:spcAft>
                <a:spcPts val="600"/>
              </a:spcAft>
              <a:buFont typeface="Arial" panose="020B0604020202020204" pitchFamily="34" charset="0"/>
              <a:buChar char="•"/>
            </a:pPr>
            <a:r>
              <a:rPr lang="en-US" sz="2400" dirty="0">
                <a:solidFill>
                  <a:schemeClr val="tx1"/>
                </a:solidFill>
                <a:cs typeface="Segoe UI Light" panose="020B0502040204020203" pitchFamily="34" charset="0"/>
              </a:rPr>
              <a:t>Simultaneous replication – maximum of 300 VMs migrated at a time</a:t>
            </a:r>
          </a:p>
          <a:p>
            <a:pPr marL="574675" lvl="1" indent="-346075">
              <a:spcAft>
                <a:spcPts val="600"/>
              </a:spcAft>
              <a:buFont typeface="Arial" panose="020B0604020202020204" pitchFamily="34" charset="0"/>
              <a:buChar char="•"/>
            </a:pPr>
            <a:r>
              <a:rPr lang="en-US" sz="2400" dirty="0">
                <a:solidFill>
                  <a:schemeClr val="tx1"/>
                </a:solidFill>
                <a:cs typeface="Segoe UI Light" panose="020B0502040204020203" pitchFamily="34" charset="0"/>
              </a:rPr>
              <a:t>VM must have less than 60 disks</a:t>
            </a:r>
          </a:p>
          <a:p>
            <a:pPr marL="574675" lvl="1" indent="-346075">
              <a:spcAft>
                <a:spcPts val="600"/>
              </a:spcAft>
              <a:buFont typeface="Arial" panose="020B0604020202020204" pitchFamily="34" charset="0"/>
              <a:buChar char="•"/>
            </a:pPr>
            <a:r>
              <a:rPr lang="en-US" sz="2400" dirty="0">
                <a:solidFill>
                  <a:schemeClr val="tx1"/>
                </a:solidFill>
                <a:cs typeface="Segoe UI Light" panose="020B0502040204020203" pitchFamily="34" charset="0"/>
              </a:rPr>
              <a:t>VM operating systems may need manual changes before migration</a:t>
            </a:r>
          </a:p>
          <a:p>
            <a:pPr marL="574675" lvl="1" indent="-346075">
              <a:spcAft>
                <a:spcPts val="600"/>
              </a:spcAft>
              <a:buFont typeface="Arial" panose="020B0604020202020204" pitchFamily="34" charset="0"/>
              <a:buChar char="•"/>
            </a:pPr>
            <a:r>
              <a:rPr lang="en-US" sz="2400" dirty="0">
                <a:solidFill>
                  <a:schemeClr val="tx1"/>
                </a:solidFill>
                <a:cs typeface="Segoe UI Light" panose="020B0502040204020203" pitchFamily="34" charset="0"/>
              </a:rPr>
              <a:t>Possible </a:t>
            </a:r>
            <a:r>
              <a:rPr lang="en-US" sz="2400" dirty="0" err="1">
                <a:solidFill>
                  <a:schemeClr val="tx1"/>
                </a:solidFill>
                <a:cs typeface="Segoe UI Light" panose="020B0502040204020203" pitchFamily="34" charset="0"/>
              </a:rPr>
              <a:t>ssues</a:t>
            </a:r>
            <a:r>
              <a:rPr lang="en-US" sz="2400" dirty="0">
                <a:solidFill>
                  <a:schemeClr val="tx1"/>
                </a:solidFill>
                <a:cs typeface="Segoe UI Light" panose="020B0502040204020203" pitchFamily="34" charset="0"/>
              </a:rPr>
              <a:t> with Linux/EUFI boot, encrypted disks/volumes, NFS volumes, and target storage</a:t>
            </a:r>
          </a:p>
          <a:p>
            <a:pPr marL="228600" lvl="1">
              <a:spcAft>
                <a:spcPts val="600"/>
              </a:spcAft>
            </a:pPr>
            <a:endParaRPr lang="en-US" sz="2400" b="1" dirty="0">
              <a:solidFill>
                <a:schemeClr val="tx1"/>
              </a:solidFill>
              <a:cs typeface="Segoe UI Light" panose="020B0502040204020203" pitchFamily="34" charset="0"/>
            </a:endParaRPr>
          </a:p>
          <a:p>
            <a:pPr marL="228600" lvl="1">
              <a:spcAft>
                <a:spcPts val="600"/>
              </a:spcAft>
            </a:pPr>
            <a:r>
              <a:rPr lang="en-US" sz="2400" b="1" dirty="0">
                <a:solidFill>
                  <a:schemeClr val="tx1"/>
                </a:solidFill>
                <a:cs typeface="Segoe UI Light" panose="020B0502040204020203" pitchFamily="34" charset="0"/>
              </a:rPr>
              <a:t>Agent based replication</a:t>
            </a:r>
            <a:r>
              <a:rPr lang="en-US" sz="2400" dirty="0">
                <a:solidFill>
                  <a:schemeClr val="tx1"/>
                </a:solidFill>
                <a:cs typeface="Segoe UI Light" panose="020B0502040204020203" pitchFamily="34" charset="0"/>
              </a:rPr>
              <a:t>: Install an agent on the VM for replication.</a:t>
            </a:r>
          </a:p>
          <a:p>
            <a:pPr marL="574675" lvl="1" indent="-404813">
              <a:spcAft>
                <a:spcPts val="600"/>
              </a:spcAft>
              <a:buFont typeface="Arial" panose="020B0604020202020204" pitchFamily="34" charset="0"/>
              <a:buChar char="•"/>
            </a:pPr>
            <a:r>
              <a:rPr lang="en-US" sz="2400" dirty="0">
                <a:solidFill>
                  <a:schemeClr val="tx1"/>
                </a:solidFill>
                <a:cs typeface="Segoe UI Light" panose="020B0502040204020203" pitchFamily="34" charset="0"/>
              </a:rPr>
              <a:t>Agentless replication is easier to deploy in VMware, but currently has some limitations</a:t>
            </a:r>
            <a:endParaRPr lang="en-US" sz="2400" dirty="0">
              <a:latin typeface="+mn-lt"/>
              <a:cs typeface="Segoe UI Light" panose="020B0502040204020203" pitchFamily="34" charset="0"/>
            </a:endParaRPr>
          </a:p>
        </p:txBody>
      </p:sp>
      <p:sp>
        <p:nvSpPr>
          <p:cNvPr id="5" name="Rectangle 4">
            <a:extLst>
              <a:ext uri="{FF2B5EF4-FFF2-40B4-BE49-F238E27FC236}">
                <a16:creationId xmlns:a16="http://schemas.microsoft.com/office/drawing/2014/main" id="{FC58F2EC-107A-4C76-9717-C6EBFCE87CB1}"/>
              </a:ext>
            </a:extLst>
          </p:cNvPr>
          <p:cNvSpPr/>
          <p:nvPr/>
        </p:nvSpPr>
        <p:spPr bwMode="auto">
          <a:xfrm>
            <a:off x="0" y="1098140"/>
            <a:ext cx="12268200" cy="772886"/>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457200" indent="-52388"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There are two options Agentless replication and Agent-based replication</a:t>
            </a:r>
          </a:p>
        </p:txBody>
      </p:sp>
    </p:spTree>
    <p:extLst>
      <p:ext uri="{BB962C8B-B14F-4D97-AF65-F5344CB8AC3E}">
        <p14:creationId xmlns:p14="http://schemas.microsoft.com/office/powerpoint/2010/main" val="145945697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85217" y="3179701"/>
            <a:ext cx="8892608" cy="498598"/>
          </a:xfrm>
        </p:spPr>
        <p:txBody>
          <a:bodyPr/>
          <a:lstStyle/>
          <a:p>
            <a:r>
              <a:rPr lang="en-US" dirty="0"/>
              <a:t>Lesson 05: Azure to Azure Site Recovery</a:t>
            </a:r>
          </a:p>
        </p:txBody>
      </p:sp>
      <p:pic>
        <p:nvPicPr>
          <p:cNvPr id="2" name="Graphic 1">
            <a:extLst>
              <a:ext uri="{FF2B5EF4-FFF2-40B4-BE49-F238E27FC236}">
                <a16:creationId xmlns:a16="http://schemas.microsoft.com/office/drawing/2014/main" id="{13035D67-681C-48E8-8CE2-0C4F0330703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35377" y="2683126"/>
            <a:ext cx="1491747" cy="1491747"/>
          </a:xfrm>
          <a:prstGeom prst="rect">
            <a:avLst/>
          </a:prstGeom>
        </p:spPr>
      </p:pic>
    </p:spTree>
    <p:extLst>
      <p:ext uri="{BB962C8B-B14F-4D97-AF65-F5344CB8AC3E}">
        <p14:creationId xmlns:p14="http://schemas.microsoft.com/office/powerpoint/2010/main" val="285215561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F075E2-008C-487E-9EB8-0BAA347A5C0C}"/>
              </a:ext>
            </a:extLst>
          </p:cNvPr>
          <p:cNvSpPr>
            <a:spLocks noGrp="1"/>
          </p:cNvSpPr>
          <p:nvPr>
            <p:ph type="title"/>
          </p:nvPr>
        </p:nvSpPr>
        <p:spPr>
          <a:xfrm>
            <a:off x="455996" y="2832684"/>
            <a:ext cx="2412564" cy="1192634"/>
          </a:xfrm>
        </p:spPr>
        <p:txBody>
          <a:bodyPr/>
          <a:lstStyle/>
          <a:p>
            <a:r>
              <a:rPr lang="en-US" dirty="0"/>
              <a:t>Azure Site Recovery</a:t>
            </a:r>
            <a:br>
              <a:rPr lang="en-US" dirty="0"/>
            </a:br>
            <a:r>
              <a:rPr lang="en-US" dirty="0"/>
              <a:t>Overview</a:t>
            </a:r>
          </a:p>
        </p:txBody>
      </p:sp>
      <p:sp>
        <p:nvSpPr>
          <p:cNvPr id="4" name="TextBox 3">
            <a:extLst>
              <a:ext uri="{FF2B5EF4-FFF2-40B4-BE49-F238E27FC236}">
                <a16:creationId xmlns:a16="http://schemas.microsoft.com/office/drawing/2014/main" id="{FC4C1558-95F6-47E5-B2CC-71FCC1DCBEFC}"/>
              </a:ext>
            </a:extLst>
          </p:cNvPr>
          <p:cNvSpPr txBox="1"/>
          <p:nvPr/>
        </p:nvSpPr>
        <p:spPr>
          <a:xfrm>
            <a:off x="3504705" y="265268"/>
            <a:ext cx="6855709" cy="6327464"/>
          </a:xfrm>
          <a:prstGeom prst="rect">
            <a:avLst/>
          </a:prstGeom>
          <a:noFill/>
        </p:spPr>
        <p:txBody>
          <a:bodyPr wrap="none" lIns="179285" tIns="143428" rIns="179285" bIns="143428" rtlCol="0">
            <a:spAutoFit/>
          </a:bodyPr>
          <a:lstStyle/>
          <a:p>
            <a:pPr marL="336145" indent="-336145">
              <a:spcAft>
                <a:spcPts val="1200"/>
              </a:spcAft>
              <a:buFont typeface="Arial" panose="020B0604020202020204" pitchFamily="34" charset="0"/>
              <a:buChar char="•"/>
            </a:pPr>
            <a:r>
              <a:rPr lang="en-US" sz="2353" dirty="0">
                <a:gradFill>
                  <a:gsLst>
                    <a:gs pos="2917">
                      <a:schemeClr val="tx1"/>
                    </a:gs>
                    <a:gs pos="30000">
                      <a:schemeClr val="tx1"/>
                    </a:gs>
                  </a:gsLst>
                  <a:lin ang="5400000" scaled="0"/>
                </a:gradFill>
              </a:rPr>
              <a:t>Azure to Azure Site Recovery</a:t>
            </a:r>
          </a:p>
          <a:p>
            <a:pPr marL="336145" indent="-336145">
              <a:spcAft>
                <a:spcPts val="1200"/>
              </a:spcAft>
              <a:buFont typeface="Arial" panose="020B0604020202020204" pitchFamily="34" charset="0"/>
              <a:buChar char="•"/>
            </a:pPr>
            <a:r>
              <a:rPr lang="en-US" sz="2353" dirty="0">
                <a:gradFill>
                  <a:gsLst>
                    <a:gs pos="2917">
                      <a:schemeClr val="tx1"/>
                    </a:gs>
                    <a:gs pos="30000">
                      <a:schemeClr val="tx1"/>
                    </a:gs>
                  </a:gsLst>
                  <a:lin ang="5400000" scaled="0"/>
                </a:gradFill>
              </a:rPr>
              <a:t>Azure to Azure Architecture</a:t>
            </a:r>
          </a:p>
          <a:p>
            <a:pPr marL="336145" indent="-336145">
              <a:spcAft>
                <a:spcPts val="1200"/>
              </a:spcAft>
              <a:buFont typeface="Arial" panose="020B0604020202020204" pitchFamily="34" charset="0"/>
              <a:buChar char="•"/>
            </a:pPr>
            <a:r>
              <a:rPr lang="en-US" sz="2353" dirty="0">
                <a:gradFill>
                  <a:gsLst>
                    <a:gs pos="2917">
                      <a:schemeClr val="tx1"/>
                    </a:gs>
                    <a:gs pos="30000">
                      <a:schemeClr val="tx1"/>
                    </a:gs>
                  </a:gsLst>
                  <a:lin ang="5400000" scaled="0"/>
                </a:gradFill>
              </a:rPr>
              <a:t>Azure to Azure Site Recovery – Network Traffic</a:t>
            </a:r>
          </a:p>
          <a:p>
            <a:pPr marL="336145" indent="-336145">
              <a:spcAft>
                <a:spcPts val="1200"/>
              </a:spcAft>
              <a:buFont typeface="Arial" panose="020B0604020202020204" pitchFamily="34" charset="0"/>
              <a:buChar char="•"/>
            </a:pPr>
            <a:r>
              <a:rPr lang="en-US" sz="2353" dirty="0">
                <a:gradFill>
                  <a:gsLst>
                    <a:gs pos="2917">
                      <a:schemeClr val="tx1"/>
                    </a:gs>
                    <a:gs pos="30000">
                      <a:schemeClr val="tx1"/>
                    </a:gs>
                  </a:gsLst>
                  <a:lin ang="5400000" scaled="0"/>
                </a:gradFill>
              </a:rPr>
              <a:t>Azure to Azure VM Protection</a:t>
            </a:r>
          </a:p>
          <a:p>
            <a:pPr marL="336145" indent="-336145">
              <a:spcAft>
                <a:spcPts val="1200"/>
              </a:spcAft>
              <a:buFont typeface="Arial" panose="020B0604020202020204" pitchFamily="34" charset="0"/>
              <a:buChar char="•"/>
            </a:pPr>
            <a:r>
              <a:rPr lang="en-US" sz="2353" dirty="0">
                <a:gradFill>
                  <a:gsLst>
                    <a:gs pos="2917">
                      <a:schemeClr val="tx1"/>
                    </a:gs>
                    <a:gs pos="30000">
                      <a:schemeClr val="tx1"/>
                    </a:gs>
                  </a:gsLst>
                  <a:lin ang="5400000" scaled="0"/>
                </a:gradFill>
              </a:rPr>
              <a:t>Configuration</a:t>
            </a:r>
          </a:p>
          <a:p>
            <a:pPr marL="336145" indent="-336145">
              <a:spcAft>
                <a:spcPts val="1200"/>
              </a:spcAft>
              <a:buFont typeface="Arial" panose="020B0604020202020204" pitchFamily="34" charset="0"/>
              <a:buChar char="•"/>
            </a:pPr>
            <a:r>
              <a:rPr lang="en-US" sz="2353" dirty="0">
                <a:gradFill>
                  <a:gsLst>
                    <a:gs pos="2917">
                      <a:schemeClr val="tx1"/>
                    </a:gs>
                    <a:gs pos="30000">
                      <a:schemeClr val="tx1"/>
                    </a:gs>
                  </a:gsLst>
                  <a:lin ang="5400000" scaled="0"/>
                </a:gradFill>
              </a:rPr>
              <a:t>Replication</a:t>
            </a:r>
          </a:p>
          <a:p>
            <a:pPr marL="336145" indent="-336145">
              <a:spcAft>
                <a:spcPts val="1200"/>
              </a:spcAft>
              <a:buFont typeface="Arial" panose="020B0604020202020204" pitchFamily="34" charset="0"/>
              <a:buChar char="•"/>
            </a:pPr>
            <a:r>
              <a:rPr lang="en-US" sz="2353" dirty="0">
                <a:gradFill>
                  <a:gsLst>
                    <a:gs pos="2917">
                      <a:schemeClr val="tx1"/>
                    </a:gs>
                    <a:gs pos="30000">
                      <a:schemeClr val="tx1"/>
                    </a:gs>
                  </a:gsLst>
                  <a:lin ang="5400000" scaled="0"/>
                </a:gradFill>
              </a:rPr>
              <a:t>Enable Replication </a:t>
            </a:r>
          </a:p>
          <a:p>
            <a:pPr marL="336145" indent="-336145">
              <a:spcAft>
                <a:spcPts val="1200"/>
              </a:spcAft>
              <a:buFont typeface="Arial" panose="020B0604020202020204" pitchFamily="34" charset="0"/>
              <a:buChar char="•"/>
            </a:pPr>
            <a:r>
              <a:rPr lang="en-US" sz="2353" dirty="0">
                <a:gradFill>
                  <a:gsLst>
                    <a:gs pos="2917">
                      <a:schemeClr val="tx1"/>
                    </a:gs>
                    <a:gs pos="30000">
                      <a:schemeClr val="tx1"/>
                    </a:gs>
                  </a:gsLst>
                  <a:lin ang="5400000" scaled="0"/>
                </a:gradFill>
              </a:rPr>
              <a:t>Settings</a:t>
            </a:r>
          </a:p>
          <a:p>
            <a:pPr marL="336145" indent="-336145">
              <a:spcAft>
                <a:spcPts val="1200"/>
              </a:spcAft>
              <a:buFont typeface="Arial" panose="020B0604020202020204" pitchFamily="34" charset="0"/>
              <a:buChar char="•"/>
            </a:pPr>
            <a:r>
              <a:rPr lang="en-US" sz="2353" dirty="0">
                <a:gradFill>
                  <a:gsLst>
                    <a:gs pos="2917">
                      <a:schemeClr val="tx1"/>
                    </a:gs>
                    <a:gs pos="30000">
                      <a:schemeClr val="tx1"/>
                    </a:gs>
                  </a:gsLst>
                  <a:lin ang="5400000" scaled="0"/>
                </a:gradFill>
              </a:rPr>
              <a:t>Customize Target Resources</a:t>
            </a:r>
          </a:p>
          <a:p>
            <a:pPr marL="336145" indent="-336145">
              <a:spcAft>
                <a:spcPts val="1200"/>
              </a:spcAft>
              <a:buFont typeface="Arial" panose="020B0604020202020204" pitchFamily="34" charset="0"/>
              <a:buChar char="•"/>
            </a:pPr>
            <a:r>
              <a:rPr lang="en-US" sz="2353" dirty="0">
                <a:gradFill>
                  <a:gsLst>
                    <a:gs pos="2917">
                      <a:schemeClr val="tx1"/>
                    </a:gs>
                    <a:gs pos="30000">
                      <a:schemeClr val="tx1"/>
                    </a:gs>
                  </a:gsLst>
                  <a:lin ang="5400000" scaled="0"/>
                </a:gradFill>
              </a:rPr>
              <a:t>Replication Settings</a:t>
            </a:r>
          </a:p>
          <a:p>
            <a:pPr marL="336145" indent="-336145">
              <a:spcAft>
                <a:spcPts val="1200"/>
              </a:spcAft>
              <a:buFont typeface="Arial" panose="020B0604020202020204" pitchFamily="34" charset="0"/>
              <a:buChar char="•"/>
            </a:pPr>
            <a:r>
              <a:rPr lang="en-US" sz="2353" dirty="0">
                <a:gradFill>
                  <a:gsLst>
                    <a:gs pos="2917">
                      <a:schemeClr val="tx1"/>
                    </a:gs>
                    <a:gs pos="30000">
                      <a:schemeClr val="tx1"/>
                    </a:gs>
                  </a:gsLst>
                  <a:lin ang="5400000" scaled="0"/>
                </a:gradFill>
              </a:rPr>
              <a:t>Test Failover</a:t>
            </a:r>
          </a:p>
          <a:p>
            <a:pPr marL="336145" indent="-336145">
              <a:spcAft>
                <a:spcPts val="1200"/>
              </a:spcAft>
              <a:buFont typeface="Arial" panose="020B0604020202020204" pitchFamily="34" charset="0"/>
              <a:buChar char="•"/>
            </a:pPr>
            <a:r>
              <a:rPr lang="en-US" sz="2353" dirty="0">
                <a:gradFill>
                  <a:gsLst>
                    <a:gs pos="2917">
                      <a:schemeClr val="tx1"/>
                    </a:gs>
                    <a:gs pos="30000">
                      <a:schemeClr val="tx1"/>
                    </a:gs>
                  </a:gsLst>
                  <a:lin ang="5400000" scaled="0"/>
                </a:gradFill>
              </a:rPr>
              <a:t>Recovery Plans</a:t>
            </a:r>
          </a:p>
        </p:txBody>
      </p:sp>
    </p:spTree>
    <p:extLst>
      <p:ext uri="{BB962C8B-B14F-4D97-AF65-F5344CB8AC3E}">
        <p14:creationId xmlns:p14="http://schemas.microsoft.com/office/powerpoint/2010/main" val="38773479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994" y="556381"/>
            <a:ext cx="11303917" cy="813819"/>
          </a:xfrm>
        </p:spPr>
        <p:txBody>
          <a:bodyPr/>
          <a:lstStyle/>
          <a:p>
            <a:r>
              <a:rPr lang="en-US" dirty="0"/>
              <a:t>Azure to Azure Site Recovery</a:t>
            </a:r>
          </a:p>
        </p:txBody>
      </p:sp>
      <p:sp>
        <p:nvSpPr>
          <p:cNvPr id="5" name="Content Placeholder 2">
            <a:extLst>
              <a:ext uri="{FF2B5EF4-FFF2-40B4-BE49-F238E27FC236}">
                <a16:creationId xmlns:a16="http://schemas.microsoft.com/office/drawing/2014/main" id="{AE188C04-7124-438A-828D-F89157F760AC}"/>
              </a:ext>
            </a:extLst>
          </p:cNvPr>
          <p:cNvSpPr>
            <a:spLocks noGrp="1"/>
          </p:cNvSpPr>
          <p:nvPr>
            <p:ph type="body" sz="quarter" idx="10"/>
          </p:nvPr>
        </p:nvSpPr>
        <p:spPr>
          <a:xfrm>
            <a:off x="584200" y="1435100"/>
            <a:ext cx="11018838" cy="4282326"/>
          </a:xfrm>
        </p:spPr>
        <p:txBody>
          <a:bodyPr/>
          <a:lstStyle/>
          <a:p>
            <a:pPr marL="342900" indent="-342900">
              <a:lnSpc>
                <a:spcPct val="150000"/>
              </a:lnSpc>
              <a:buFont typeface="Arial" panose="020B0604020202020204" pitchFamily="34" charset="0"/>
              <a:buChar char="•"/>
            </a:pPr>
            <a:r>
              <a:rPr lang="en-US" sz="2000" dirty="0">
                <a:solidFill>
                  <a:schemeClr val="tx1"/>
                </a:solidFill>
                <a:latin typeface="+mn-lt"/>
              </a:rPr>
              <a:t>Replicate Azure VMs to any other Azure location</a:t>
            </a:r>
          </a:p>
          <a:p>
            <a:pPr marL="342900" indent="-342900">
              <a:lnSpc>
                <a:spcPct val="150000"/>
              </a:lnSpc>
              <a:buFont typeface="Arial" panose="020B0604020202020204" pitchFamily="34" charset="0"/>
              <a:buChar char="•"/>
            </a:pPr>
            <a:r>
              <a:rPr lang="en-US" sz="2000" dirty="0">
                <a:solidFill>
                  <a:schemeClr val="tx1"/>
                </a:solidFill>
                <a:latin typeface="+mn-lt"/>
              </a:rPr>
              <a:t>No infrastructure to deploy</a:t>
            </a:r>
          </a:p>
          <a:p>
            <a:pPr marL="342900" indent="-342900">
              <a:lnSpc>
                <a:spcPct val="150000"/>
              </a:lnSpc>
              <a:buFont typeface="Arial" panose="020B0604020202020204" pitchFamily="34" charset="0"/>
              <a:buChar char="•"/>
            </a:pPr>
            <a:r>
              <a:rPr lang="en-US" sz="2000" dirty="0">
                <a:solidFill>
                  <a:schemeClr val="tx1"/>
                </a:solidFill>
                <a:latin typeface="+mn-lt"/>
              </a:rPr>
              <a:t>Automatically deploys ASR Mobility Service extension to protected machines</a:t>
            </a:r>
          </a:p>
          <a:p>
            <a:pPr marL="342900" indent="-342900">
              <a:lnSpc>
                <a:spcPct val="150000"/>
              </a:lnSpc>
              <a:buFont typeface="Arial" panose="020B0604020202020204" pitchFamily="34" charset="0"/>
              <a:buChar char="•"/>
            </a:pPr>
            <a:r>
              <a:rPr lang="en-US" sz="2000" dirty="0">
                <a:solidFill>
                  <a:schemeClr val="tx1"/>
                </a:solidFill>
                <a:latin typeface="+mn-lt"/>
              </a:rPr>
              <a:t>Replicates virtual machines, virtual networks, availability sets, and storage accounts</a:t>
            </a:r>
          </a:p>
          <a:p>
            <a:pPr marL="342900" indent="-342900">
              <a:lnSpc>
                <a:spcPct val="150000"/>
              </a:lnSpc>
              <a:buFont typeface="Arial" panose="020B0604020202020204" pitchFamily="34" charset="0"/>
              <a:buChar char="•"/>
            </a:pPr>
            <a:r>
              <a:rPr lang="en-US" sz="2000" dirty="0">
                <a:solidFill>
                  <a:schemeClr val="tx1"/>
                </a:solidFill>
                <a:latin typeface="+mn-lt"/>
              </a:rPr>
              <a:t>Replicates on HTTPS channel on 443</a:t>
            </a:r>
          </a:p>
          <a:p>
            <a:pPr marL="342900" lvl="2" indent="-342900">
              <a:lnSpc>
                <a:spcPct val="150000"/>
              </a:lnSpc>
              <a:buFont typeface="Arial" panose="020B0604020202020204" pitchFamily="34" charset="0"/>
              <a:buChar char="•"/>
            </a:pPr>
            <a:r>
              <a:rPr lang="en-US" sz="2000" dirty="0">
                <a:solidFill>
                  <a:schemeClr val="tx1"/>
                </a:solidFill>
                <a:latin typeface="+mn-lt"/>
              </a:rPr>
              <a:t>Generates Azure egress cost for outbound traffic from primary region</a:t>
            </a:r>
          </a:p>
          <a:p>
            <a:pPr marL="342900" lvl="2" indent="-342900">
              <a:lnSpc>
                <a:spcPct val="150000"/>
              </a:lnSpc>
              <a:buFont typeface="Arial" panose="020B0604020202020204" pitchFamily="34" charset="0"/>
              <a:buChar char="•"/>
            </a:pPr>
            <a:endParaRPr lang="en-US" sz="2000" dirty="0">
              <a:solidFill>
                <a:schemeClr val="tx1"/>
              </a:solidFill>
              <a:latin typeface="+mn-lt"/>
            </a:endParaRPr>
          </a:p>
          <a:p>
            <a:pPr marL="342900" lvl="2" indent="-342900">
              <a:lnSpc>
                <a:spcPct val="150000"/>
              </a:lnSpc>
              <a:buFont typeface="Arial" panose="020B0604020202020204" pitchFamily="34" charset="0"/>
              <a:buChar char="•"/>
            </a:pPr>
            <a:endParaRPr lang="en-US" sz="2000" dirty="0">
              <a:solidFill>
                <a:schemeClr val="tx1"/>
              </a:solidFill>
              <a:latin typeface="+mn-lt"/>
            </a:endParaRPr>
          </a:p>
          <a:p>
            <a:pPr marL="342900" lvl="2" indent="-342900">
              <a:lnSpc>
                <a:spcPct val="150000"/>
              </a:lnSpc>
              <a:buFont typeface="Arial" panose="020B0604020202020204" pitchFamily="34" charset="0"/>
              <a:buChar char="•"/>
            </a:pPr>
            <a:r>
              <a:rPr lang="en-US" sz="2000" dirty="0">
                <a:solidFill>
                  <a:schemeClr val="tx1"/>
                </a:solidFill>
                <a:latin typeface="+mn-lt"/>
              </a:rPr>
              <a:t>Optionally – you can specify your own </a:t>
            </a:r>
            <a:r>
              <a:rPr lang="en-US" sz="2000" dirty="0" err="1">
                <a:solidFill>
                  <a:schemeClr val="tx1"/>
                </a:solidFill>
                <a:latin typeface="+mn-lt"/>
              </a:rPr>
              <a:t>VNets</a:t>
            </a:r>
            <a:r>
              <a:rPr lang="en-US" sz="2000" dirty="0">
                <a:solidFill>
                  <a:schemeClr val="tx1"/>
                </a:solidFill>
                <a:latin typeface="+mn-lt"/>
              </a:rPr>
              <a:t>, Storage Accounts and Availability Sets</a:t>
            </a:r>
          </a:p>
        </p:txBody>
      </p:sp>
    </p:spTree>
    <p:extLst>
      <p:ext uri="{BB962C8B-B14F-4D97-AF65-F5344CB8AC3E}">
        <p14:creationId xmlns:p14="http://schemas.microsoft.com/office/powerpoint/2010/main" val="100711598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970CF-4D51-422A-BBC3-397E87D503A1}"/>
              </a:ext>
            </a:extLst>
          </p:cNvPr>
          <p:cNvSpPr>
            <a:spLocks noGrp="1"/>
          </p:cNvSpPr>
          <p:nvPr>
            <p:ph type="title"/>
          </p:nvPr>
        </p:nvSpPr>
        <p:spPr/>
        <p:txBody>
          <a:bodyPr/>
          <a:lstStyle/>
          <a:p>
            <a:r>
              <a:rPr lang="en-US" dirty="0"/>
              <a:t>Azure to Azure Architecture</a:t>
            </a:r>
          </a:p>
        </p:txBody>
      </p:sp>
      <p:sp>
        <p:nvSpPr>
          <p:cNvPr id="3" name="Text Placeholder 2">
            <a:extLst>
              <a:ext uri="{FF2B5EF4-FFF2-40B4-BE49-F238E27FC236}">
                <a16:creationId xmlns:a16="http://schemas.microsoft.com/office/drawing/2014/main" id="{0F9DA3DB-B6E0-439A-A8E9-0C052DD45657}"/>
              </a:ext>
            </a:extLst>
          </p:cNvPr>
          <p:cNvSpPr>
            <a:spLocks noGrp="1"/>
          </p:cNvSpPr>
          <p:nvPr>
            <p:ph type="body" sz="quarter" idx="4294967295"/>
          </p:nvPr>
        </p:nvSpPr>
        <p:spPr>
          <a:xfrm>
            <a:off x="671853" y="4234003"/>
            <a:ext cx="11018837" cy="2095500"/>
          </a:xfrm>
        </p:spPr>
        <p:txBody>
          <a:bodyPr/>
          <a:lstStyle/>
          <a:p>
            <a:pPr marL="457200" indent="-457200">
              <a:spcAft>
                <a:spcPts val="1200"/>
              </a:spcAft>
              <a:buFont typeface="+mj-lt"/>
              <a:buAutoNum type="arabicPeriod"/>
            </a:pPr>
            <a:r>
              <a:rPr lang="en-US" dirty="0">
                <a:latin typeface="+mn-lt"/>
              </a:rPr>
              <a:t>VM is registered with Azure Site Recovery</a:t>
            </a:r>
          </a:p>
          <a:p>
            <a:pPr marL="457200" indent="-457200">
              <a:spcAft>
                <a:spcPts val="1200"/>
              </a:spcAft>
              <a:buFont typeface="+mj-lt"/>
              <a:buAutoNum type="arabicPeriod"/>
            </a:pPr>
            <a:r>
              <a:rPr lang="en-US" dirty="0">
                <a:latin typeface="+mn-lt"/>
              </a:rPr>
              <a:t>Data is continuously replicated to cache</a:t>
            </a:r>
          </a:p>
          <a:p>
            <a:pPr marL="457200" indent="-457200">
              <a:spcAft>
                <a:spcPts val="1200"/>
              </a:spcAft>
              <a:buFont typeface="+mj-lt"/>
              <a:buAutoNum type="arabicPeriod"/>
            </a:pPr>
            <a:r>
              <a:rPr lang="en-US" dirty="0">
                <a:latin typeface="+mn-lt"/>
              </a:rPr>
              <a:t>Cache is replicated to the target storage account</a:t>
            </a:r>
          </a:p>
          <a:p>
            <a:pPr marL="457200" indent="-457200">
              <a:spcAft>
                <a:spcPts val="1200"/>
              </a:spcAft>
              <a:buFont typeface="+mj-lt"/>
              <a:buAutoNum type="arabicPeriod"/>
            </a:pPr>
            <a:r>
              <a:rPr lang="en-US" dirty="0">
                <a:latin typeface="+mn-lt"/>
              </a:rPr>
              <a:t>During failover the virtual machine is added to the target environment</a:t>
            </a:r>
          </a:p>
        </p:txBody>
      </p:sp>
      <p:pic>
        <p:nvPicPr>
          <p:cNvPr id="26" name="Picture 25" descr="Diagram of a VM writing to cache then failing over to another region.">
            <a:extLst>
              <a:ext uri="{FF2B5EF4-FFF2-40B4-BE49-F238E27FC236}">
                <a16:creationId xmlns:a16="http://schemas.microsoft.com/office/drawing/2014/main" id="{2B2F1A3E-079D-4FE8-8193-8E0122F4235B}"/>
              </a:ext>
            </a:extLst>
          </p:cNvPr>
          <p:cNvPicPr>
            <a:picLocks noChangeAspect="1"/>
          </p:cNvPicPr>
          <p:nvPr/>
        </p:nvPicPr>
        <p:blipFill>
          <a:blip r:embed="rId3"/>
          <a:stretch>
            <a:fillRect/>
          </a:stretch>
        </p:blipFill>
        <p:spPr>
          <a:xfrm>
            <a:off x="2319163" y="1308890"/>
            <a:ext cx="7577486" cy="2779784"/>
          </a:xfrm>
          <a:prstGeom prst="rect">
            <a:avLst/>
          </a:prstGeom>
        </p:spPr>
      </p:pic>
      <p:sp>
        <p:nvSpPr>
          <p:cNvPr id="6" name="Rectangle 5">
            <a:extLst>
              <a:ext uri="{FF2B5EF4-FFF2-40B4-BE49-F238E27FC236}">
                <a16:creationId xmlns:a16="http://schemas.microsoft.com/office/drawing/2014/main" id="{A99A623F-DFD2-48DD-9A6C-73ECE42F1208}"/>
              </a:ext>
              <a:ext uri="{C183D7F6-B498-43B3-948B-1728B52AA6E4}">
                <adec:decorative xmlns:adec="http://schemas.microsoft.com/office/drawing/2017/decorative" val="1"/>
              </a:ext>
            </a:extLst>
          </p:cNvPr>
          <p:cNvSpPr/>
          <p:nvPr/>
        </p:nvSpPr>
        <p:spPr bwMode="auto">
          <a:xfrm>
            <a:off x="431801" y="1163561"/>
            <a:ext cx="11498942" cy="2925113"/>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5810111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1"/>
            <a:ext cx="11018520" cy="430887"/>
          </a:xfrm>
        </p:spPr>
        <p:txBody>
          <a:bodyPr/>
          <a:lstStyle/>
          <a:p>
            <a:r>
              <a:rPr lang="en-US" dirty="0"/>
              <a:t>Azure to Azure Site Recovery: Network Traffic</a:t>
            </a:r>
          </a:p>
        </p:txBody>
      </p:sp>
      <p:sp>
        <p:nvSpPr>
          <p:cNvPr id="6" name="Content Placeholder 2">
            <a:extLst>
              <a:ext uri="{FF2B5EF4-FFF2-40B4-BE49-F238E27FC236}">
                <a16:creationId xmlns:a16="http://schemas.microsoft.com/office/drawing/2014/main" id="{E76E0637-5C68-4C5E-93B6-E8843A814049}"/>
              </a:ext>
            </a:extLst>
          </p:cNvPr>
          <p:cNvSpPr txBox="1">
            <a:spLocks/>
          </p:cNvSpPr>
          <p:nvPr/>
        </p:nvSpPr>
        <p:spPr>
          <a:xfrm>
            <a:off x="432245" y="1196065"/>
            <a:ext cx="11173968" cy="495604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0"/>
              </a:spcBef>
              <a:spcAft>
                <a:spcPts val="300"/>
              </a:spcAft>
              <a:buFont typeface="Arial" panose="020B0604020202020204" pitchFamily="34" charset="0"/>
              <a:buChar char="•"/>
              <a:defRPr sz="20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20000"/>
              </a:lnSpc>
              <a:spcBef>
                <a:spcPts val="0"/>
              </a:spcBef>
              <a:spcAft>
                <a:spcPts val="300"/>
              </a:spcAft>
              <a:buSzPct val="90000"/>
              <a:buFont typeface="Courier New" panose="02070309020205020404" pitchFamily="49" charset="0"/>
              <a:buChar char="o"/>
              <a:defRPr sz="18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20000"/>
              </a:lnSpc>
              <a:spcBef>
                <a:spcPts val="0"/>
              </a:spcBef>
              <a:spcAft>
                <a:spcPts val="300"/>
              </a:spcAft>
              <a:buFont typeface="Wingdings" panose="05000000000000000000" pitchFamily="2" charset="2"/>
              <a:buChar char="§"/>
              <a:defRPr sz="16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20000"/>
              </a:lnSpc>
              <a:spcBef>
                <a:spcPts val="0"/>
              </a:spcBef>
              <a:spcAft>
                <a:spcPts val="300"/>
              </a:spcAft>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20000"/>
              </a:lnSpc>
              <a:spcBef>
                <a:spcPts val="0"/>
              </a:spcBef>
              <a:spcAft>
                <a:spcPts val="300"/>
              </a:spcAft>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20000"/>
              </a:spcBef>
              <a:spcAft>
                <a:spcPts val="0"/>
              </a:spcAft>
              <a:buSzPct val="90000"/>
              <a:buFont typeface="Wingdings" panose="05000000000000000000" pitchFamily="2" charset="2"/>
              <a:buChar char=""/>
            </a:pPr>
            <a:r>
              <a:rPr lang="en-US" sz="2400" dirty="0">
                <a:gradFill>
                  <a:gsLst>
                    <a:gs pos="1250">
                      <a:schemeClr val="tx1"/>
                    </a:gs>
                    <a:gs pos="100000">
                      <a:schemeClr val="tx1"/>
                    </a:gs>
                  </a:gsLst>
                  <a:lin ang="5400000" scaled="0"/>
                </a:gradFill>
                <a:latin typeface="+mn-lt"/>
                <a:cs typeface="Segoe UI Light" panose="020B0502040204020203" pitchFamily="34" charset="0"/>
              </a:rPr>
              <a:t>ASR traffic is only </a:t>
            </a:r>
            <a:r>
              <a:rPr lang="en-US" sz="2400" b="1" dirty="0">
                <a:gradFill>
                  <a:gsLst>
                    <a:gs pos="1250">
                      <a:schemeClr val="tx1"/>
                    </a:gs>
                    <a:gs pos="100000">
                      <a:schemeClr val="tx1"/>
                    </a:gs>
                  </a:gsLst>
                  <a:lin ang="5400000" scaled="0"/>
                </a:gradFill>
                <a:latin typeface="+mn-lt"/>
                <a:cs typeface="Segoe UI Light" panose="020B0502040204020203" pitchFamily="34" charset="0"/>
              </a:rPr>
              <a:t>outbound</a:t>
            </a:r>
            <a:r>
              <a:rPr lang="en-US" sz="2400" dirty="0">
                <a:gradFill>
                  <a:gsLst>
                    <a:gs pos="1250">
                      <a:schemeClr val="tx1"/>
                    </a:gs>
                    <a:gs pos="100000">
                      <a:schemeClr val="tx1"/>
                    </a:gs>
                  </a:gsLst>
                  <a:lin ang="5400000" scaled="0"/>
                </a:gradFill>
                <a:latin typeface="+mn-lt"/>
                <a:cs typeface="Segoe UI Light" panose="020B0502040204020203" pitchFamily="34" charset="0"/>
              </a:rPr>
              <a:t> from protected VMs. </a:t>
            </a:r>
          </a:p>
          <a:p>
            <a:pPr defTabSz="932742">
              <a:lnSpc>
                <a:spcPct val="100000"/>
              </a:lnSpc>
              <a:spcBef>
                <a:spcPct val="20000"/>
              </a:spcBef>
              <a:spcAft>
                <a:spcPts val="0"/>
              </a:spcAft>
              <a:buSzPct val="90000"/>
              <a:buFont typeface="Wingdings" panose="05000000000000000000" pitchFamily="2" charset="2"/>
              <a:buChar char=""/>
            </a:pPr>
            <a:endParaRPr lang="en-US" sz="2400" dirty="0">
              <a:gradFill>
                <a:gsLst>
                  <a:gs pos="1250">
                    <a:schemeClr val="tx1"/>
                  </a:gs>
                  <a:gs pos="100000">
                    <a:schemeClr val="tx1"/>
                  </a:gs>
                </a:gsLst>
                <a:lin ang="5400000" scaled="0"/>
              </a:gradFill>
              <a:latin typeface="+mn-lt"/>
              <a:cs typeface="Segoe UI Light" panose="020B0502040204020203" pitchFamily="34" charset="0"/>
            </a:endParaRPr>
          </a:p>
          <a:p>
            <a:pPr marL="0" indent="0" defTabSz="932742" fontAlgn="auto">
              <a:lnSpc>
                <a:spcPct val="100000"/>
              </a:lnSpc>
              <a:spcBef>
                <a:spcPct val="20000"/>
              </a:spcBef>
              <a:spcAft>
                <a:spcPts val="0"/>
              </a:spcAft>
              <a:buSzPct val="90000"/>
              <a:buNone/>
            </a:pPr>
            <a:endParaRPr lang="en-US" sz="240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endParaRPr>
          </a:p>
          <a:p>
            <a:pPr defTabSz="932742" fontAlgn="auto">
              <a:lnSpc>
                <a:spcPct val="100000"/>
              </a:lnSpc>
              <a:spcBef>
                <a:spcPct val="20000"/>
              </a:spcBef>
              <a:spcAft>
                <a:spcPts val="0"/>
              </a:spcAft>
              <a:buSzPct val="90000"/>
              <a:buFont typeface="Wingdings" panose="05000000000000000000" pitchFamily="2" charset="2"/>
              <a:buChar char=""/>
            </a:pPr>
            <a:endParaRPr lang="en-US" sz="240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endParaRPr>
          </a:p>
          <a:p>
            <a:pPr defTabSz="932742" fontAlgn="auto">
              <a:lnSpc>
                <a:spcPct val="100000"/>
              </a:lnSpc>
              <a:spcBef>
                <a:spcPct val="20000"/>
              </a:spcBef>
              <a:spcAft>
                <a:spcPts val="0"/>
              </a:spcAft>
              <a:buSzPct val="90000"/>
              <a:buFont typeface="Wingdings" panose="05000000000000000000" pitchFamily="2" charset="2"/>
              <a:buChar char=""/>
            </a:pPr>
            <a:endParaRPr lang="en-US" sz="240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endParaRPr>
          </a:p>
          <a:p>
            <a:pPr defTabSz="932742" fontAlgn="auto">
              <a:lnSpc>
                <a:spcPct val="100000"/>
              </a:lnSpc>
              <a:spcBef>
                <a:spcPct val="20000"/>
              </a:spcBef>
              <a:spcAft>
                <a:spcPts val="0"/>
              </a:spcAft>
              <a:buSzPct val="90000"/>
              <a:buFont typeface="Wingdings" panose="05000000000000000000" pitchFamily="2" charset="2"/>
              <a:buChar char=""/>
            </a:pPr>
            <a:endParaRPr lang="en-US" sz="240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endParaRPr>
          </a:p>
          <a:p>
            <a:pPr defTabSz="932742" fontAlgn="auto">
              <a:lnSpc>
                <a:spcPct val="100000"/>
              </a:lnSpc>
              <a:spcBef>
                <a:spcPct val="20000"/>
              </a:spcBef>
              <a:spcAft>
                <a:spcPts val="0"/>
              </a:spcAft>
              <a:buSzPct val="90000"/>
              <a:buFont typeface="Wingdings" panose="05000000000000000000" pitchFamily="2" charset="2"/>
              <a:buChar char=""/>
            </a:pPr>
            <a:endParaRPr lang="en-US" sz="240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endParaRPr>
          </a:p>
          <a:p>
            <a:pPr defTabSz="932742" fontAlgn="auto">
              <a:lnSpc>
                <a:spcPct val="100000"/>
              </a:lnSpc>
              <a:spcBef>
                <a:spcPct val="20000"/>
              </a:spcBef>
              <a:spcAft>
                <a:spcPts val="0"/>
              </a:spcAft>
              <a:buSzPct val="90000"/>
              <a:buFont typeface="Wingdings" panose="05000000000000000000" pitchFamily="2" charset="2"/>
              <a:buChar char=""/>
            </a:pPr>
            <a:r>
              <a:rPr lang="en-US" sz="2400" dirty="0">
                <a:gradFill>
                  <a:gsLst>
                    <a:gs pos="1250">
                      <a:schemeClr val="tx1"/>
                    </a:gs>
                    <a:gs pos="100000">
                      <a:schemeClr val="tx1"/>
                    </a:gs>
                  </a:gsLst>
                  <a:lin ang="5400000" scaled="0"/>
                </a:gradFill>
                <a:latin typeface="+mn-lt"/>
                <a:cs typeface="Segoe UI Light" panose="020B0502040204020203" pitchFamily="34" charset="0"/>
              </a:rPr>
              <a:t>Outbound security rules for NSGs - </a:t>
            </a:r>
            <a:r>
              <a:rPr lang="en-US" sz="2400" dirty="0">
                <a:latin typeface="+mn-lt"/>
                <a:cs typeface="Segoe UI Light" panose="020B0502040204020203" pitchFamily="34" charset="0"/>
              </a:rPr>
              <a:t>Site </a:t>
            </a:r>
            <a:r>
              <a:rPr lang="en-US" sz="2400" dirty="0">
                <a:solidFill>
                  <a:schemeClr val="tx1"/>
                </a:solidFill>
                <a:latin typeface="+mn-lt"/>
                <a:cs typeface="Segoe UI Light" panose="020B0502040204020203" pitchFamily="34" charset="0"/>
              </a:rPr>
              <a:t>Recovery service and monitoring IP addresses (location specific)</a:t>
            </a:r>
          </a:p>
          <a:p>
            <a:pPr lvl="1" fontAlgn="auto"/>
            <a:endParaRPr lang="en-US" dirty="0">
              <a:latin typeface="Segoe UI Light" panose="020B0502040204020203" pitchFamily="34" charset="0"/>
              <a:cs typeface="Segoe UI Light" panose="020B0502040204020203" pitchFamily="34" charset="0"/>
            </a:endParaRPr>
          </a:p>
          <a:p>
            <a:pPr marL="457200" lvl="1" indent="0" fontAlgn="auto">
              <a:buNone/>
            </a:pPr>
            <a:endParaRPr lang="en-US" dirty="0">
              <a:latin typeface="Segoe UI Light" panose="020B0502040204020203" pitchFamily="34" charset="0"/>
              <a:cs typeface="Segoe UI Light" panose="020B0502040204020203" pitchFamily="34" charset="0"/>
            </a:endParaRPr>
          </a:p>
          <a:p>
            <a:pPr fontAlgn="auto"/>
            <a:endParaRPr lang="en-US" dirty="0">
              <a:latin typeface="Segoe UI Light" panose="020B0502040204020203" pitchFamily="34" charset="0"/>
              <a:cs typeface="Segoe UI Light" panose="020B0502040204020203" pitchFamily="34" charset="0"/>
            </a:endParaRPr>
          </a:p>
          <a:p>
            <a:pPr fontAlgn="auto"/>
            <a:endParaRPr lang="en-US" dirty="0">
              <a:latin typeface="Segoe UI Light" panose="020B0502040204020203" pitchFamily="34" charset="0"/>
              <a:cs typeface="Segoe UI Light" panose="020B0502040204020203" pitchFamily="34" charset="0"/>
            </a:endParaRPr>
          </a:p>
        </p:txBody>
      </p:sp>
      <p:graphicFrame>
        <p:nvGraphicFramePr>
          <p:cNvPr id="7" name="Table 7">
            <a:extLst>
              <a:ext uri="{FF2B5EF4-FFF2-40B4-BE49-F238E27FC236}">
                <a16:creationId xmlns:a16="http://schemas.microsoft.com/office/drawing/2014/main" id="{FC5A8DAA-8857-4B22-ACEC-263B2B0B2C2E}"/>
              </a:ext>
            </a:extLst>
          </p:cNvPr>
          <p:cNvGraphicFramePr>
            <a:graphicFrameLocks noGrp="1"/>
          </p:cNvGraphicFramePr>
          <p:nvPr>
            <p:extLst>
              <p:ext uri="{D42A27DB-BD31-4B8C-83A1-F6EECF244321}">
                <p14:modId xmlns:p14="http://schemas.microsoft.com/office/powerpoint/2010/main" val="3032940742"/>
              </p:ext>
            </p:extLst>
          </p:nvPr>
        </p:nvGraphicFramePr>
        <p:xfrm>
          <a:off x="805543" y="1768252"/>
          <a:ext cx="10441576" cy="2223770"/>
        </p:xfrm>
        <a:graphic>
          <a:graphicData uri="http://schemas.openxmlformats.org/drawingml/2006/table">
            <a:tbl>
              <a:tblPr firstRow="1" bandRow="1">
                <a:tableStyleId>{5C22544A-7EE6-4342-B048-85BDC9FD1C3A}</a:tableStyleId>
              </a:tblPr>
              <a:tblGrid>
                <a:gridCol w="5540428">
                  <a:extLst>
                    <a:ext uri="{9D8B030D-6E8A-4147-A177-3AD203B41FA5}">
                      <a16:colId xmlns:a16="http://schemas.microsoft.com/office/drawing/2014/main" val="3001118698"/>
                    </a:ext>
                  </a:extLst>
                </a:gridCol>
                <a:gridCol w="4901148">
                  <a:extLst>
                    <a:ext uri="{9D8B030D-6E8A-4147-A177-3AD203B41FA5}">
                      <a16:colId xmlns:a16="http://schemas.microsoft.com/office/drawing/2014/main" val="1573463292"/>
                    </a:ext>
                  </a:extLst>
                </a:gridCol>
              </a:tblGrid>
              <a:tr h="370840">
                <a:tc>
                  <a:txBody>
                    <a:bodyPr/>
                    <a:lstStyle/>
                    <a:p>
                      <a:pPr algn="ctr"/>
                      <a:r>
                        <a:rPr lang="en-US" dirty="0">
                          <a:solidFill>
                            <a:schemeClr val="bg1"/>
                          </a:solidFill>
                        </a:rPr>
                        <a:t>URL</a:t>
                      </a:r>
                    </a:p>
                  </a:txBody>
                  <a:tcPr>
                    <a:lnR w="12700" cap="flat" cmpd="sng" algn="ctr">
                      <a:solidFill>
                        <a:schemeClr val="tx1"/>
                      </a:solidFill>
                      <a:prstDash val="solid"/>
                      <a:round/>
                      <a:headEnd type="none" w="med" len="med"/>
                      <a:tailEnd type="none" w="med" len="med"/>
                    </a:lnR>
                    <a:solidFill>
                      <a:schemeClr val="tx2">
                        <a:lumMod val="50000"/>
                      </a:schemeClr>
                    </a:solidFill>
                  </a:tcPr>
                </a:tc>
                <a:tc>
                  <a:txBody>
                    <a:bodyPr/>
                    <a:lstStyle/>
                    <a:p>
                      <a:pPr algn="ctr"/>
                      <a:r>
                        <a:rPr lang="en-US" dirty="0">
                          <a:solidFill>
                            <a:schemeClr val="bg1"/>
                          </a:solidFill>
                        </a:rPr>
                        <a:t>Purpose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schemeClr>
                    </a:solidFill>
                  </a:tcPr>
                </a:tc>
                <a:extLst>
                  <a:ext uri="{0D108BD9-81ED-4DB2-BD59-A6C34878D82A}">
                    <a16:rowId xmlns:a16="http://schemas.microsoft.com/office/drawing/2014/main" val="2986227598"/>
                  </a:ext>
                </a:extLst>
              </a:tr>
              <a:tr h="370840">
                <a:tc>
                  <a:txBody>
                    <a:bodyPr/>
                    <a:lstStyle/>
                    <a:p>
                      <a:pPr algn="l"/>
                      <a:r>
                        <a:rPr lang="en-US" dirty="0">
                          <a:solidFill>
                            <a:schemeClr val="tx1"/>
                          </a:solidFill>
                          <a:effectLst/>
                        </a:rPr>
                        <a:t>*</a:t>
                      </a:r>
                      <a:r>
                        <a:rPr lang="en-US" b="1" dirty="0">
                          <a:solidFill>
                            <a:schemeClr val="tx1"/>
                          </a:solidFill>
                          <a:effectLst/>
                        </a:rPr>
                        <a:t>.blob.core.windows.net</a:t>
                      </a:r>
                      <a:endParaRPr lang="en-US" dirty="0">
                        <a:solidFill>
                          <a:schemeClr val="tx1"/>
                        </a:solidFill>
                        <a:effectLst/>
                      </a:endParaRPr>
                    </a:p>
                  </a:txBody>
                  <a:tcPr marL="82550" marR="82550" marT="63500" marB="63500" anchor="ctr"/>
                </a:tc>
                <a:tc>
                  <a:txBody>
                    <a:bodyPr/>
                    <a:lstStyle/>
                    <a:p>
                      <a:pPr algn="l"/>
                      <a:r>
                        <a:rPr lang="en-US">
                          <a:solidFill>
                            <a:schemeClr val="tx1"/>
                          </a:solidFill>
                          <a:effectLst/>
                        </a:rPr>
                        <a:t>For storage account writes</a:t>
                      </a:r>
                    </a:p>
                  </a:txBody>
                  <a:tcPr marL="82550" marR="82550" marT="63500" marB="6350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236499683"/>
                  </a:ext>
                </a:extLst>
              </a:tr>
              <a:tr h="370840">
                <a:tc>
                  <a:txBody>
                    <a:bodyPr/>
                    <a:lstStyle/>
                    <a:p>
                      <a:pPr algn="l"/>
                      <a:r>
                        <a:rPr lang="en-US" b="1" u="none" strike="noStrike" dirty="0">
                          <a:solidFill>
                            <a:schemeClr val="tx1"/>
                          </a:solidFill>
                          <a:effectLst/>
                        </a:rPr>
                        <a:t>login.microsoftonline.com</a:t>
                      </a:r>
                      <a:r>
                        <a:rPr lang="en-US" b="1" dirty="0">
                          <a:solidFill>
                            <a:schemeClr val="tx1"/>
                          </a:solidFill>
                          <a:effectLst/>
                        </a:rPr>
                        <a:t> </a:t>
                      </a:r>
                      <a:endParaRPr lang="en-US" dirty="0">
                        <a:solidFill>
                          <a:schemeClr val="tx1"/>
                        </a:solidFill>
                        <a:effectLst/>
                      </a:endParaRPr>
                    </a:p>
                  </a:txBody>
                  <a:tcPr marL="82550" marR="82550" marT="63500" marB="63500" anchor="ctr"/>
                </a:tc>
                <a:tc>
                  <a:txBody>
                    <a:bodyPr/>
                    <a:lstStyle/>
                    <a:p>
                      <a:pPr algn="l"/>
                      <a:r>
                        <a:rPr lang="en-US">
                          <a:solidFill>
                            <a:schemeClr val="tx1"/>
                          </a:solidFill>
                          <a:effectLst/>
                        </a:rPr>
                        <a:t>Authorization and authentication to the ASR URLs</a:t>
                      </a:r>
                    </a:p>
                  </a:txBody>
                  <a:tcPr marL="82550" marR="82550" marT="63500" marB="63500" anchor="ctr"/>
                </a:tc>
                <a:extLst>
                  <a:ext uri="{0D108BD9-81ED-4DB2-BD59-A6C34878D82A}">
                    <a16:rowId xmlns:a16="http://schemas.microsoft.com/office/drawing/2014/main" val="2954607877"/>
                  </a:ext>
                </a:extLst>
              </a:tr>
              <a:tr h="370840">
                <a:tc>
                  <a:txBody>
                    <a:bodyPr/>
                    <a:lstStyle/>
                    <a:p>
                      <a:pPr algn="l"/>
                      <a:r>
                        <a:rPr lang="en-US">
                          <a:solidFill>
                            <a:schemeClr val="tx1"/>
                          </a:solidFill>
                          <a:effectLst/>
                        </a:rPr>
                        <a:t>*</a:t>
                      </a:r>
                      <a:r>
                        <a:rPr lang="en-US" b="1">
                          <a:solidFill>
                            <a:schemeClr val="tx1"/>
                          </a:solidFill>
                          <a:effectLst/>
                        </a:rPr>
                        <a:t>.hypervrecoverymanager.windowsazure.com</a:t>
                      </a:r>
                      <a:endParaRPr lang="en-US">
                        <a:solidFill>
                          <a:schemeClr val="tx1"/>
                        </a:solidFill>
                        <a:effectLst/>
                      </a:endParaRPr>
                    </a:p>
                  </a:txBody>
                  <a:tcPr marL="82550" marR="82550" marT="63500" marB="63500" anchor="ctr"/>
                </a:tc>
                <a:tc>
                  <a:txBody>
                    <a:bodyPr/>
                    <a:lstStyle/>
                    <a:p>
                      <a:pPr algn="l"/>
                      <a:r>
                        <a:rPr lang="en-US">
                          <a:solidFill>
                            <a:schemeClr val="tx1"/>
                          </a:solidFill>
                          <a:effectLst/>
                        </a:rPr>
                        <a:t>ASR service communication channel</a:t>
                      </a:r>
                    </a:p>
                  </a:txBody>
                  <a:tcPr marL="82550" marR="82550" marT="63500" marB="63500" anchor="ctr"/>
                </a:tc>
                <a:extLst>
                  <a:ext uri="{0D108BD9-81ED-4DB2-BD59-A6C34878D82A}">
                    <a16:rowId xmlns:a16="http://schemas.microsoft.com/office/drawing/2014/main" val="1481162741"/>
                  </a:ext>
                </a:extLst>
              </a:tr>
              <a:tr h="370840">
                <a:tc>
                  <a:txBody>
                    <a:bodyPr/>
                    <a:lstStyle/>
                    <a:p>
                      <a:pPr algn="l"/>
                      <a:r>
                        <a:rPr lang="en-US" dirty="0">
                          <a:solidFill>
                            <a:schemeClr val="tx1"/>
                          </a:solidFill>
                          <a:effectLst/>
                        </a:rPr>
                        <a:t>*</a:t>
                      </a:r>
                      <a:r>
                        <a:rPr lang="en-US" b="1" dirty="0">
                          <a:solidFill>
                            <a:schemeClr val="tx1"/>
                          </a:solidFill>
                          <a:effectLst/>
                        </a:rPr>
                        <a:t>.servicebus.wifondows.net</a:t>
                      </a:r>
                      <a:endParaRPr lang="en-US" dirty="0">
                        <a:solidFill>
                          <a:schemeClr val="tx1"/>
                        </a:solidFill>
                        <a:effectLst/>
                      </a:endParaRPr>
                    </a:p>
                  </a:txBody>
                  <a:tcPr marL="82550" marR="82550" marT="63500" marB="63500" anchor="ctr"/>
                </a:tc>
                <a:tc>
                  <a:txBody>
                    <a:bodyPr/>
                    <a:lstStyle/>
                    <a:p>
                      <a:pPr algn="l"/>
                      <a:r>
                        <a:rPr lang="en-US" dirty="0">
                          <a:solidFill>
                            <a:schemeClr val="tx1"/>
                          </a:solidFill>
                          <a:effectLst/>
                        </a:rPr>
                        <a:t>monitoring and diagnostics</a:t>
                      </a:r>
                    </a:p>
                  </a:txBody>
                  <a:tcPr marL="82550" marR="82550" marT="63500" marB="63500" anchor="ctr"/>
                </a:tc>
                <a:extLst>
                  <a:ext uri="{0D108BD9-81ED-4DB2-BD59-A6C34878D82A}">
                    <a16:rowId xmlns:a16="http://schemas.microsoft.com/office/drawing/2014/main" val="1704007313"/>
                  </a:ext>
                </a:extLst>
              </a:tr>
            </a:tbl>
          </a:graphicData>
        </a:graphic>
      </p:graphicFrame>
      <p:graphicFrame>
        <p:nvGraphicFramePr>
          <p:cNvPr id="9" name="Table 8">
            <a:extLst>
              <a:ext uri="{FF2B5EF4-FFF2-40B4-BE49-F238E27FC236}">
                <a16:creationId xmlns:a16="http://schemas.microsoft.com/office/drawing/2014/main" id="{AD7DAA86-9CDC-49BF-8405-F8003E27C57F}"/>
              </a:ext>
            </a:extLst>
          </p:cNvPr>
          <p:cNvGraphicFramePr>
            <a:graphicFrameLocks noGrp="1"/>
          </p:cNvGraphicFramePr>
          <p:nvPr>
            <p:extLst>
              <p:ext uri="{D42A27DB-BD31-4B8C-83A1-F6EECF244321}">
                <p14:modId xmlns:p14="http://schemas.microsoft.com/office/powerpoint/2010/main" val="4214880474"/>
              </p:ext>
            </p:extLst>
          </p:nvPr>
        </p:nvGraphicFramePr>
        <p:xfrm>
          <a:off x="805543" y="5130439"/>
          <a:ext cx="10441575" cy="755463"/>
        </p:xfrm>
        <a:graphic>
          <a:graphicData uri="http://schemas.openxmlformats.org/drawingml/2006/table">
            <a:tbl>
              <a:tblPr firstRow="1"/>
              <a:tblGrid>
                <a:gridCol w="3480525">
                  <a:extLst>
                    <a:ext uri="{9D8B030D-6E8A-4147-A177-3AD203B41FA5}">
                      <a16:colId xmlns:a16="http://schemas.microsoft.com/office/drawing/2014/main" val="461922186"/>
                    </a:ext>
                  </a:extLst>
                </a:gridCol>
                <a:gridCol w="3480525">
                  <a:extLst>
                    <a:ext uri="{9D8B030D-6E8A-4147-A177-3AD203B41FA5}">
                      <a16:colId xmlns:a16="http://schemas.microsoft.com/office/drawing/2014/main" val="4199344642"/>
                    </a:ext>
                  </a:extLst>
                </a:gridCol>
                <a:gridCol w="3480525">
                  <a:extLst>
                    <a:ext uri="{9D8B030D-6E8A-4147-A177-3AD203B41FA5}">
                      <a16:colId xmlns:a16="http://schemas.microsoft.com/office/drawing/2014/main" val="1382047430"/>
                    </a:ext>
                  </a:extLst>
                </a:gridCol>
              </a:tblGrid>
              <a:tr h="0">
                <a:tc>
                  <a:txBody>
                    <a:bodyPr/>
                    <a:lstStyle/>
                    <a:p>
                      <a:pPr algn="ctr" rtl="0"/>
                      <a:r>
                        <a:rPr lang="en-US" b="0" dirty="0">
                          <a:solidFill>
                            <a:schemeClr val="bg1"/>
                          </a:solidFill>
                          <a:latin typeface="+mj-lt"/>
                        </a:rPr>
                        <a:t>Location</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algn="ctr" rtl="0"/>
                      <a:r>
                        <a:rPr lang="en-US" b="0" dirty="0">
                          <a:solidFill>
                            <a:schemeClr val="bg1"/>
                          </a:solidFill>
                          <a:latin typeface="+mj-lt"/>
                        </a:rPr>
                        <a:t>Site Recovery service IPs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algn="ctr" rtl="0"/>
                      <a:r>
                        <a:rPr lang="en-US" b="0" dirty="0">
                          <a:solidFill>
                            <a:schemeClr val="bg1"/>
                          </a:solidFill>
                          <a:latin typeface="+mj-lt"/>
                        </a:rPr>
                        <a:t>Site Recovery monitoring IP</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920488206"/>
                  </a:ext>
                </a:extLst>
              </a:tr>
              <a:tr h="395037">
                <a:tc>
                  <a:txBody>
                    <a:bodyPr/>
                    <a:lstStyle/>
                    <a:p>
                      <a:pPr rtl="0"/>
                      <a:r>
                        <a:rPr lang="en-US" dirty="0"/>
                        <a:t>Central US</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en-US" dirty="0"/>
                        <a:t>40.69.144.231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en-US" dirty="0"/>
                        <a:t>52.165.34.144</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32677169"/>
                  </a:ext>
                </a:extLst>
              </a:tr>
            </a:tbl>
          </a:graphicData>
        </a:graphic>
      </p:graphicFrame>
    </p:spTree>
    <p:extLst>
      <p:ext uri="{BB962C8B-B14F-4D97-AF65-F5344CB8AC3E}">
        <p14:creationId xmlns:p14="http://schemas.microsoft.com/office/powerpoint/2010/main" val="330095806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994" y="556381"/>
            <a:ext cx="11303917" cy="813819"/>
          </a:xfrm>
        </p:spPr>
        <p:txBody>
          <a:bodyPr/>
          <a:lstStyle/>
          <a:p>
            <a:r>
              <a:rPr lang="en-US" dirty="0"/>
              <a:t>Azure to Azure VM Protection</a:t>
            </a:r>
          </a:p>
        </p:txBody>
      </p:sp>
      <p:sp>
        <p:nvSpPr>
          <p:cNvPr id="3" name="Content Placeholder 2"/>
          <p:cNvSpPr>
            <a:spLocks noGrp="1"/>
          </p:cNvSpPr>
          <p:nvPr>
            <p:ph type="body" sz="quarter" idx="10"/>
          </p:nvPr>
        </p:nvSpPr>
        <p:spPr>
          <a:xfrm>
            <a:off x="571843" y="1904656"/>
            <a:ext cx="4292600" cy="2308225"/>
          </a:xfrm>
          <a:solidFill>
            <a:schemeClr val="bg1">
              <a:lumMod val="95000"/>
            </a:schemeClr>
          </a:solidFill>
        </p:spPr>
        <p:txBody>
          <a:bodyPr anchor="ctr" anchorCtr="0">
            <a:noAutofit/>
          </a:bodyPr>
          <a:lstStyle/>
          <a:p>
            <a:pPr algn="ctr"/>
            <a:r>
              <a:rPr lang="en-US" dirty="0">
                <a:latin typeface="+mn-lt"/>
              </a:rPr>
              <a:t>Establish a recovery services vault </a:t>
            </a:r>
            <a:r>
              <a:rPr lang="en-US" dirty="0"/>
              <a:t>in a different location </a:t>
            </a:r>
            <a:r>
              <a:rPr lang="en-US" dirty="0">
                <a:latin typeface="+mn-lt"/>
              </a:rPr>
              <a:t>than where your VMs reside</a:t>
            </a:r>
          </a:p>
        </p:txBody>
      </p:sp>
      <p:pic>
        <p:nvPicPr>
          <p:cNvPr id="4" name="Picture 3" descr="Screenshot of Recovery Services vault blade, that is created for an Azure to Azure site recovery. The standard parameters are shown: Name, Subscription, Resource Group, and Location.">
            <a:extLst>
              <a:ext uri="{FF2B5EF4-FFF2-40B4-BE49-F238E27FC236}">
                <a16:creationId xmlns:a16="http://schemas.microsoft.com/office/drawing/2014/main" id="{225EE256-907F-46D5-8E64-D9F539080830}"/>
              </a:ext>
            </a:extLst>
          </p:cNvPr>
          <p:cNvPicPr>
            <a:picLocks noChangeAspect="1"/>
          </p:cNvPicPr>
          <p:nvPr/>
        </p:nvPicPr>
        <p:blipFill>
          <a:blip r:embed="rId3"/>
          <a:stretch>
            <a:fillRect/>
          </a:stretch>
        </p:blipFill>
        <p:spPr>
          <a:xfrm>
            <a:off x="5977060" y="1219218"/>
            <a:ext cx="5215888" cy="5045624"/>
          </a:xfrm>
          <a:prstGeom prst="rect">
            <a:avLst/>
          </a:prstGeom>
        </p:spPr>
      </p:pic>
      <p:sp>
        <p:nvSpPr>
          <p:cNvPr id="8" name="Rectangle 7">
            <a:extLst>
              <a:ext uri="{FF2B5EF4-FFF2-40B4-BE49-F238E27FC236}">
                <a16:creationId xmlns:a16="http://schemas.microsoft.com/office/drawing/2014/main" id="{857F31AF-A85D-4C7F-8331-56A89F057D0A}"/>
              </a:ext>
              <a:ext uri="{C183D7F6-B498-43B3-948B-1728B52AA6E4}">
                <adec:decorative xmlns:adec="http://schemas.microsoft.com/office/drawing/2017/decorative" val="1"/>
              </a:ext>
            </a:extLst>
          </p:cNvPr>
          <p:cNvSpPr/>
          <p:nvPr/>
        </p:nvSpPr>
        <p:spPr bwMode="auto">
          <a:xfrm>
            <a:off x="5239265" y="1163561"/>
            <a:ext cx="6691478" cy="5138814"/>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8966499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994" y="556381"/>
            <a:ext cx="11303917" cy="813819"/>
          </a:xfrm>
        </p:spPr>
        <p:txBody>
          <a:bodyPr/>
          <a:lstStyle/>
          <a:p>
            <a:r>
              <a:rPr lang="en-US" dirty="0"/>
              <a:t>Configuration</a:t>
            </a:r>
          </a:p>
        </p:txBody>
      </p:sp>
      <p:sp>
        <p:nvSpPr>
          <p:cNvPr id="3" name="Content Placeholder 2"/>
          <p:cNvSpPr>
            <a:spLocks noGrp="1"/>
          </p:cNvSpPr>
          <p:nvPr>
            <p:ph type="body" sz="quarter" idx="10"/>
          </p:nvPr>
        </p:nvSpPr>
        <p:spPr>
          <a:xfrm>
            <a:off x="455613" y="2052938"/>
            <a:ext cx="4086654" cy="2308225"/>
          </a:xfrm>
          <a:solidFill>
            <a:schemeClr val="bg1">
              <a:lumMod val="95000"/>
            </a:schemeClr>
          </a:solidFill>
        </p:spPr>
        <p:txBody>
          <a:bodyPr>
            <a:normAutofit/>
          </a:bodyPr>
          <a:lstStyle/>
          <a:p>
            <a:r>
              <a:rPr lang="en-US" dirty="0"/>
              <a:t>Getting Started – Site Recovery</a:t>
            </a:r>
          </a:p>
          <a:p>
            <a:pPr marL="342900" lvl="1" indent="-169863">
              <a:spcAft>
                <a:spcPts val="600"/>
              </a:spcAft>
              <a:buFont typeface="Arial" panose="020B0604020202020204" pitchFamily="34" charset="0"/>
              <a:buChar char="•"/>
            </a:pPr>
            <a:r>
              <a:rPr lang="en-US" sz="2000" dirty="0"/>
              <a:t>No infrastructure to prepare</a:t>
            </a:r>
          </a:p>
          <a:p>
            <a:pPr marL="342900" lvl="1" indent="-169863">
              <a:spcAft>
                <a:spcPts val="600"/>
              </a:spcAft>
              <a:buFont typeface="Arial" panose="020B0604020202020204" pitchFamily="34" charset="0"/>
              <a:buChar char="•"/>
            </a:pPr>
            <a:r>
              <a:rPr lang="en-US" sz="2000" dirty="0"/>
              <a:t>Step 1: Replicate Application</a:t>
            </a:r>
          </a:p>
          <a:p>
            <a:pPr lvl="1"/>
            <a:endParaRPr lang="en-US" dirty="0"/>
          </a:p>
          <a:p>
            <a:pPr lvl="6"/>
            <a:endParaRPr lang="en-US" dirty="0"/>
          </a:p>
        </p:txBody>
      </p:sp>
      <p:pic>
        <p:nvPicPr>
          <p:cNvPr id="5" name="Picture 4" descr="Screenshot of the Site Recovery blade for the ContosoDRVault. Under FOR ON-PREMISES MACHINES AND AZURE VMs, shows Step 1: Replicate Application, and Step 2: Manage Recovery Plans.">
            <a:extLst>
              <a:ext uri="{FF2B5EF4-FFF2-40B4-BE49-F238E27FC236}">
                <a16:creationId xmlns:a16="http://schemas.microsoft.com/office/drawing/2014/main" id="{5A257DDA-0386-4273-AD55-F0DD503BB02B}"/>
              </a:ext>
            </a:extLst>
          </p:cNvPr>
          <p:cNvPicPr>
            <a:picLocks noChangeAspect="1"/>
          </p:cNvPicPr>
          <p:nvPr/>
        </p:nvPicPr>
        <p:blipFill>
          <a:blip r:embed="rId3"/>
          <a:stretch>
            <a:fillRect/>
          </a:stretch>
        </p:blipFill>
        <p:spPr>
          <a:xfrm>
            <a:off x="4736813" y="1136216"/>
            <a:ext cx="7124752" cy="4962561"/>
          </a:xfrm>
          <a:prstGeom prst="rect">
            <a:avLst/>
          </a:prstGeom>
        </p:spPr>
      </p:pic>
      <p:sp>
        <p:nvSpPr>
          <p:cNvPr id="8" name="Rectangle 7">
            <a:extLst>
              <a:ext uri="{FF2B5EF4-FFF2-40B4-BE49-F238E27FC236}">
                <a16:creationId xmlns:a16="http://schemas.microsoft.com/office/drawing/2014/main" id="{20DA6CF7-FF5D-40C6-972F-39C510FE2A00}"/>
              </a:ext>
              <a:ext uri="{C183D7F6-B498-43B3-948B-1728B52AA6E4}">
                <adec:decorative xmlns:adec="http://schemas.microsoft.com/office/drawing/2017/decorative" val="1"/>
              </a:ext>
            </a:extLst>
          </p:cNvPr>
          <p:cNvSpPr/>
          <p:nvPr/>
        </p:nvSpPr>
        <p:spPr bwMode="auto">
          <a:xfrm>
            <a:off x="4646141" y="932620"/>
            <a:ext cx="7284602" cy="5369755"/>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4525679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Enable Replication</a:t>
            </a:r>
          </a:p>
        </p:txBody>
      </p:sp>
      <p:pic>
        <p:nvPicPr>
          <p:cNvPr id="5" name="Picture 4" descr="Composite of 2 screenshots to show the enable replication process (next step in the Site Recovery process). First screenshot shows Source blade for ContosoDRVault with highlighted options of East US for source location and az900Demos for Source resource group.">
            <a:extLst>
              <a:ext uri="{FF2B5EF4-FFF2-40B4-BE49-F238E27FC236}">
                <a16:creationId xmlns:a16="http://schemas.microsoft.com/office/drawing/2014/main" id="{288D8DE3-AC6A-4222-8782-63378C93E537}"/>
              </a:ext>
            </a:extLst>
          </p:cNvPr>
          <p:cNvPicPr>
            <a:picLocks noChangeAspect="1"/>
          </p:cNvPicPr>
          <p:nvPr/>
        </p:nvPicPr>
        <p:blipFill>
          <a:blip r:embed="rId3"/>
          <a:stretch>
            <a:fillRect/>
          </a:stretch>
        </p:blipFill>
        <p:spPr>
          <a:xfrm>
            <a:off x="504764" y="1125774"/>
            <a:ext cx="5434073" cy="5086292"/>
          </a:xfrm>
          <a:prstGeom prst="rect">
            <a:avLst/>
          </a:prstGeom>
          <a:ln>
            <a:solidFill>
              <a:schemeClr val="tx1"/>
            </a:solidFill>
          </a:ln>
        </p:spPr>
      </p:pic>
      <p:pic>
        <p:nvPicPr>
          <p:cNvPr id="7" name="Picture 6" descr="Second screenshot in composite shows the Select virtual machines, highlighting virtual machines myMV0 and myVM02 as checked and OK button ready to be pressed.">
            <a:extLst>
              <a:ext uri="{FF2B5EF4-FFF2-40B4-BE49-F238E27FC236}">
                <a16:creationId xmlns:a16="http://schemas.microsoft.com/office/drawing/2014/main" id="{221E54CC-F5DE-46D1-B698-459340C6E252}"/>
              </a:ext>
            </a:extLst>
          </p:cNvPr>
          <p:cNvPicPr>
            <a:picLocks noChangeAspect="1"/>
          </p:cNvPicPr>
          <p:nvPr/>
        </p:nvPicPr>
        <p:blipFill>
          <a:blip r:embed="rId4"/>
          <a:stretch>
            <a:fillRect/>
          </a:stretch>
        </p:blipFill>
        <p:spPr>
          <a:xfrm>
            <a:off x="6548855" y="2110931"/>
            <a:ext cx="5434073" cy="3115978"/>
          </a:xfrm>
          <a:prstGeom prst="rect">
            <a:avLst/>
          </a:prstGeom>
          <a:ln>
            <a:solidFill>
              <a:schemeClr val="tx1"/>
            </a:solidFill>
          </a:ln>
        </p:spPr>
      </p:pic>
      <p:sp>
        <p:nvSpPr>
          <p:cNvPr id="3" name="Rectangle 2">
            <a:extLst>
              <a:ext uri="{FF2B5EF4-FFF2-40B4-BE49-F238E27FC236}">
                <a16:creationId xmlns:a16="http://schemas.microsoft.com/office/drawing/2014/main" id="{D3F94D8D-C4F1-4047-BFB1-67154BBD2411}"/>
              </a:ext>
              <a:ext uri="{C183D7F6-B498-43B3-948B-1728B52AA6E4}">
                <adec:decorative xmlns:adec="http://schemas.microsoft.com/office/drawing/2017/decorative" val="1"/>
              </a:ext>
            </a:extLst>
          </p:cNvPr>
          <p:cNvSpPr/>
          <p:nvPr/>
        </p:nvSpPr>
        <p:spPr bwMode="auto">
          <a:xfrm>
            <a:off x="3492347" y="5354198"/>
            <a:ext cx="1652530" cy="121185"/>
          </a:xfrm>
          <a:prstGeom prst="rect">
            <a:avLst/>
          </a:prstGeom>
          <a:gradFill>
            <a:gsLst>
              <a:gs pos="27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 name="Arrow: Right 7">
            <a:extLst>
              <a:ext uri="{FF2B5EF4-FFF2-40B4-BE49-F238E27FC236}">
                <a16:creationId xmlns:a16="http://schemas.microsoft.com/office/drawing/2014/main" id="{29793717-36E2-448E-8748-DC28F831CA6E}"/>
              </a:ext>
              <a:ext uri="{C183D7F6-B498-43B3-948B-1728B52AA6E4}">
                <adec:decorative xmlns:adec="http://schemas.microsoft.com/office/drawing/2017/decorative" val="1"/>
              </a:ext>
            </a:extLst>
          </p:cNvPr>
          <p:cNvSpPr/>
          <p:nvPr/>
        </p:nvSpPr>
        <p:spPr bwMode="auto">
          <a:xfrm>
            <a:off x="6096000" y="3538093"/>
            <a:ext cx="354227" cy="1491107"/>
          </a:xfrm>
          <a:prstGeom prst="rightArrow">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78670907"/>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994" y="556381"/>
            <a:ext cx="11303917" cy="813819"/>
          </a:xfrm>
        </p:spPr>
        <p:txBody>
          <a:bodyPr/>
          <a:lstStyle/>
          <a:p>
            <a:r>
              <a:rPr lang="en-US"/>
              <a:t>Settings</a:t>
            </a:r>
            <a:endParaRPr lang="en-US" dirty="0"/>
          </a:p>
        </p:txBody>
      </p:sp>
      <p:sp>
        <p:nvSpPr>
          <p:cNvPr id="3" name="Content Placeholder 2"/>
          <p:cNvSpPr>
            <a:spLocks noGrp="1"/>
          </p:cNvSpPr>
          <p:nvPr>
            <p:ph type="body" sz="quarter" idx="10"/>
          </p:nvPr>
        </p:nvSpPr>
        <p:spPr>
          <a:xfrm>
            <a:off x="455613" y="2003151"/>
            <a:ext cx="4494427" cy="2598596"/>
          </a:xfrm>
          <a:solidFill>
            <a:schemeClr val="bg1">
              <a:lumMod val="95000"/>
            </a:schemeClr>
          </a:solidFill>
        </p:spPr>
        <p:txBody>
          <a:bodyPr lIns="91440" rIns="91440" anchor="ctr" anchorCtr="0"/>
          <a:lstStyle/>
          <a:p>
            <a:r>
              <a:rPr lang="en-US" dirty="0"/>
              <a:t>Target location (same as vault)</a:t>
            </a:r>
          </a:p>
          <a:p>
            <a:endParaRPr lang="en-US" dirty="0">
              <a:latin typeface="+mn-lt"/>
            </a:endParaRPr>
          </a:p>
          <a:p>
            <a:r>
              <a:rPr lang="en-US" dirty="0"/>
              <a:t>System (can) replicate VM</a:t>
            </a:r>
          </a:p>
          <a:p>
            <a:pPr marL="395288" lvl="1" indent="-222250">
              <a:lnSpc>
                <a:spcPct val="150000"/>
              </a:lnSpc>
              <a:buFont typeface="Arial" panose="020B0604020202020204" pitchFamily="34" charset="0"/>
              <a:buChar char="•"/>
            </a:pPr>
            <a:r>
              <a:rPr lang="en-US" sz="2000" dirty="0"/>
              <a:t>Resource Group Name</a:t>
            </a:r>
          </a:p>
          <a:p>
            <a:pPr marL="395288" lvl="1" indent="-222250">
              <a:lnSpc>
                <a:spcPct val="150000"/>
              </a:lnSpc>
              <a:buFont typeface="Arial" panose="020B0604020202020204" pitchFamily="34" charset="0"/>
              <a:buChar char="•"/>
            </a:pPr>
            <a:r>
              <a:rPr lang="en-US" sz="2000" dirty="0"/>
              <a:t>Virtual Network</a:t>
            </a:r>
          </a:p>
          <a:p>
            <a:pPr marL="395288" lvl="1" indent="-222250">
              <a:lnSpc>
                <a:spcPct val="150000"/>
              </a:lnSpc>
              <a:buFont typeface="Arial" panose="020B0604020202020204" pitchFamily="34" charset="0"/>
              <a:buChar char="•"/>
            </a:pPr>
            <a:r>
              <a:rPr lang="en-US" sz="2000" dirty="0"/>
              <a:t>Availability Sets</a:t>
            </a:r>
            <a:endParaRPr lang="en-US" dirty="0">
              <a:latin typeface="+mn-lt"/>
            </a:endParaRPr>
          </a:p>
        </p:txBody>
      </p:sp>
      <p:pic>
        <p:nvPicPr>
          <p:cNvPr id="8" name="Picture 7" descr="Screenshot of the Configure Settings page. ">
            <a:extLst>
              <a:ext uri="{FF2B5EF4-FFF2-40B4-BE49-F238E27FC236}">
                <a16:creationId xmlns:a16="http://schemas.microsoft.com/office/drawing/2014/main" id="{7FC06571-EA5E-4FAB-85DF-10E8A0627648}"/>
              </a:ext>
            </a:extLst>
          </p:cNvPr>
          <p:cNvPicPr>
            <a:picLocks noChangeAspect="1"/>
          </p:cNvPicPr>
          <p:nvPr/>
        </p:nvPicPr>
        <p:blipFill>
          <a:blip r:embed="rId3"/>
          <a:stretch>
            <a:fillRect/>
          </a:stretch>
        </p:blipFill>
        <p:spPr>
          <a:xfrm>
            <a:off x="5799051" y="1370013"/>
            <a:ext cx="4943475" cy="4514850"/>
          </a:xfrm>
          <a:prstGeom prst="rect">
            <a:avLst/>
          </a:prstGeom>
        </p:spPr>
      </p:pic>
      <p:sp>
        <p:nvSpPr>
          <p:cNvPr id="10" name="Rectangle 9">
            <a:extLst>
              <a:ext uri="{FF2B5EF4-FFF2-40B4-BE49-F238E27FC236}">
                <a16:creationId xmlns:a16="http://schemas.microsoft.com/office/drawing/2014/main" id="{A47E5E52-B2BC-45B1-9725-888B7A9D60AA}"/>
              </a:ext>
              <a:ext uri="{C183D7F6-B498-43B3-948B-1728B52AA6E4}">
                <adec:decorative xmlns:adec="http://schemas.microsoft.com/office/drawing/2017/decorative" val="1"/>
              </a:ext>
            </a:extLst>
          </p:cNvPr>
          <p:cNvSpPr/>
          <p:nvPr/>
        </p:nvSpPr>
        <p:spPr bwMode="auto">
          <a:xfrm>
            <a:off x="5486399" y="973137"/>
            <a:ext cx="6444343" cy="5329238"/>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7388406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F2DE2-4893-4EA4-9F2C-6B8A8D8B9589}"/>
              </a:ext>
            </a:extLst>
          </p:cNvPr>
          <p:cNvSpPr>
            <a:spLocks noGrp="1"/>
          </p:cNvSpPr>
          <p:nvPr>
            <p:ph type="title"/>
          </p:nvPr>
        </p:nvSpPr>
        <p:spPr>
          <a:xfrm>
            <a:off x="455994" y="556381"/>
            <a:ext cx="11303917" cy="813819"/>
          </a:xfrm>
        </p:spPr>
        <p:txBody>
          <a:bodyPr/>
          <a:lstStyle/>
          <a:p>
            <a:r>
              <a:rPr lang="en-US" dirty="0"/>
              <a:t>Customize target resources</a:t>
            </a:r>
          </a:p>
        </p:txBody>
      </p:sp>
      <p:pic>
        <p:nvPicPr>
          <p:cNvPr id="5" name="Picture 4" descr="Screenshot of the Customize target settings blade. General settings and VM Settings. VM settings section shows the MYAVSET availability set with myVM0and myVM02 shown. There are settings shown for Source  managed disk, Replica managed disk, Cache storage, and Target availability type.">
            <a:extLst>
              <a:ext uri="{FF2B5EF4-FFF2-40B4-BE49-F238E27FC236}">
                <a16:creationId xmlns:a16="http://schemas.microsoft.com/office/drawing/2014/main" id="{7CA712C0-78ED-4EBD-9982-88AA026FB28C}"/>
              </a:ext>
            </a:extLst>
          </p:cNvPr>
          <p:cNvPicPr>
            <a:picLocks noChangeAspect="1"/>
          </p:cNvPicPr>
          <p:nvPr/>
        </p:nvPicPr>
        <p:blipFill>
          <a:blip r:embed="rId3"/>
          <a:stretch>
            <a:fillRect/>
          </a:stretch>
        </p:blipFill>
        <p:spPr>
          <a:xfrm>
            <a:off x="997706" y="1370013"/>
            <a:ext cx="10220400" cy="4667284"/>
          </a:xfrm>
          <a:prstGeom prst="rect">
            <a:avLst/>
          </a:prstGeom>
          <a:ln>
            <a:solidFill>
              <a:schemeClr val="tx1"/>
            </a:solidFill>
          </a:ln>
        </p:spPr>
      </p:pic>
    </p:spTree>
    <p:extLst>
      <p:ext uri="{BB962C8B-B14F-4D97-AF65-F5344CB8AC3E}">
        <p14:creationId xmlns:p14="http://schemas.microsoft.com/office/powerpoint/2010/main" val="29248949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37FFE-CD68-4A8F-8FE9-25122F0698C8}"/>
              </a:ext>
            </a:extLst>
          </p:cNvPr>
          <p:cNvSpPr>
            <a:spLocks noGrp="1"/>
          </p:cNvSpPr>
          <p:nvPr>
            <p:ph type="title"/>
          </p:nvPr>
        </p:nvSpPr>
        <p:spPr/>
        <p:txBody>
          <a:bodyPr/>
          <a:lstStyle/>
          <a:p>
            <a:r>
              <a:rPr lang="en-US" dirty="0"/>
              <a:t>Deployment Steps Comparison</a:t>
            </a:r>
          </a:p>
        </p:txBody>
      </p:sp>
      <p:graphicFrame>
        <p:nvGraphicFramePr>
          <p:cNvPr id="5" name="Table 5">
            <a:extLst>
              <a:ext uri="{FF2B5EF4-FFF2-40B4-BE49-F238E27FC236}">
                <a16:creationId xmlns:a16="http://schemas.microsoft.com/office/drawing/2014/main" id="{29A58C27-133B-4C81-8C9F-3311CDC4570C}"/>
              </a:ext>
            </a:extLst>
          </p:cNvPr>
          <p:cNvGraphicFramePr>
            <a:graphicFrameLocks noGrp="1"/>
          </p:cNvGraphicFramePr>
          <p:nvPr>
            <p:extLst>
              <p:ext uri="{D42A27DB-BD31-4B8C-83A1-F6EECF244321}">
                <p14:modId xmlns:p14="http://schemas.microsoft.com/office/powerpoint/2010/main" val="4095085004"/>
              </p:ext>
            </p:extLst>
          </p:nvPr>
        </p:nvGraphicFramePr>
        <p:xfrm>
          <a:off x="588263" y="1214847"/>
          <a:ext cx="11157423" cy="4818306"/>
        </p:xfrm>
        <a:graphic>
          <a:graphicData uri="http://schemas.openxmlformats.org/drawingml/2006/table">
            <a:tbl>
              <a:tblPr firstRow="1" bandRow="1">
                <a:tableStyleId>{5C22544A-7EE6-4342-B048-85BDC9FD1C3A}</a:tableStyleId>
              </a:tblPr>
              <a:tblGrid>
                <a:gridCol w="7484583">
                  <a:extLst>
                    <a:ext uri="{9D8B030D-6E8A-4147-A177-3AD203B41FA5}">
                      <a16:colId xmlns:a16="http://schemas.microsoft.com/office/drawing/2014/main" val="1921627009"/>
                    </a:ext>
                  </a:extLst>
                </a:gridCol>
                <a:gridCol w="1789611">
                  <a:extLst>
                    <a:ext uri="{9D8B030D-6E8A-4147-A177-3AD203B41FA5}">
                      <a16:colId xmlns:a16="http://schemas.microsoft.com/office/drawing/2014/main" val="3109949717"/>
                    </a:ext>
                  </a:extLst>
                </a:gridCol>
                <a:gridCol w="1883229">
                  <a:extLst>
                    <a:ext uri="{9D8B030D-6E8A-4147-A177-3AD203B41FA5}">
                      <a16:colId xmlns:a16="http://schemas.microsoft.com/office/drawing/2014/main" val="965696455"/>
                    </a:ext>
                  </a:extLst>
                </a:gridCol>
              </a:tblGrid>
              <a:tr h="340010">
                <a:tc>
                  <a:txBody>
                    <a:bodyPr/>
                    <a:lstStyle/>
                    <a:p>
                      <a:pPr algn="ctr"/>
                      <a:r>
                        <a:rPr lang="en-US" sz="2000" dirty="0"/>
                        <a:t>Details</a:t>
                      </a:r>
                    </a:p>
                  </a:txBody>
                  <a:tcPr>
                    <a:solidFill>
                      <a:schemeClr val="tx2">
                        <a:lumMod val="50000"/>
                      </a:schemeClr>
                    </a:solidFill>
                  </a:tcPr>
                </a:tc>
                <a:tc>
                  <a:txBody>
                    <a:bodyPr/>
                    <a:lstStyle/>
                    <a:p>
                      <a:pPr algn="ctr"/>
                      <a:r>
                        <a:rPr lang="en-US" sz="2000" dirty="0"/>
                        <a:t>Agentless</a:t>
                      </a:r>
                    </a:p>
                  </a:txBody>
                  <a:tcPr>
                    <a:solidFill>
                      <a:schemeClr val="tx2">
                        <a:lumMod val="50000"/>
                      </a:schemeClr>
                    </a:solidFill>
                  </a:tcPr>
                </a:tc>
                <a:tc>
                  <a:txBody>
                    <a:bodyPr/>
                    <a:lstStyle/>
                    <a:p>
                      <a:pPr algn="ctr"/>
                      <a:r>
                        <a:rPr lang="en-US" sz="2000" dirty="0"/>
                        <a:t>Agent-based</a:t>
                      </a:r>
                    </a:p>
                  </a:txBody>
                  <a:tcPr>
                    <a:solidFill>
                      <a:schemeClr val="tx2">
                        <a:lumMod val="50000"/>
                      </a:schemeClr>
                    </a:solidFill>
                  </a:tcPr>
                </a:tc>
                <a:extLst>
                  <a:ext uri="{0D108BD9-81ED-4DB2-BD59-A6C34878D82A}">
                    <a16:rowId xmlns:a16="http://schemas.microsoft.com/office/drawing/2014/main" val="2404792658"/>
                  </a:ext>
                </a:extLst>
              </a:tr>
              <a:tr h="523651">
                <a:tc>
                  <a:txBody>
                    <a:bodyPr/>
                    <a:lstStyle/>
                    <a:p>
                      <a:r>
                        <a:rPr lang="en-US" sz="1800" b="0" dirty="0">
                          <a:solidFill>
                            <a:sysClr val="windowText" lastClr="000000"/>
                          </a:solidFill>
                          <a:effectLst/>
                          <a:latin typeface="+mn-lt"/>
                        </a:rPr>
                        <a:t>Configure several settings on VM servers and VMs </a:t>
                      </a:r>
                      <a:endParaRPr lang="en-US" sz="1800" dirty="0">
                        <a:solidFill>
                          <a:sysClr val="windowText" lastClr="000000"/>
                        </a:solidFill>
                        <a:latin typeface="+mn-lt"/>
                      </a:endParaRPr>
                    </a:p>
                  </a:txBody>
                  <a:tcPr/>
                </a:tc>
                <a:tc>
                  <a:txBody>
                    <a:bodyPr/>
                    <a:lstStyle/>
                    <a:p>
                      <a:pPr algn="ctr"/>
                      <a:r>
                        <a:rPr lang="en-US" sz="1800" dirty="0">
                          <a:latin typeface="+mn-lt"/>
                        </a:rPr>
                        <a:t>Required</a:t>
                      </a:r>
                    </a:p>
                  </a:txBody>
                  <a:tcPr/>
                </a:tc>
                <a:tc>
                  <a:txBody>
                    <a:bodyPr/>
                    <a:lstStyle/>
                    <a:p>
                      <a:pPr algn="ctr"/>
                      <a:r>
                        <a:rPr lang="en-US" sz="1800" dirty="0">
                          <a:latin typeface="+mn-lt"/>
                        </a:rPr>
                        <a:t>Required</a:t>
                      </a:r>
                    </a:p>
                  </a:txBody>
                  <a:tcPr/>
                </a:tc>
                <a:extLst>
                  <a:ext uri="{0D108BD9-81ED-4DB2-BD59-A6C34878D82A}">
                    <a16:rowId xmlns:a16="http://schemas.microsoft.com/office/drawing/2014/main" val="2000171680"/>
                  </a:ext>
                </a:extLst>
              </a:tr>
              <a:tr h="523651">
                <a:tc>
                  <a:txBody>
                    <a:bodyPr/>
                    <a:lstStyle/>
                    <a:p>
                      <a:r>
                        <a:rPr lang="en-US" sz="1800" dirty="0">
                          <a:solidFill>
                            <a:sysClr val="windowText" lastClr="000000"/>
                          </a:solidFill>
                          <a:latin typeface="+mn-lt"/>
                        </a:rPr>
                        <a:t>Add the Azure Migrate Server Migration tool in the  Migrate project </a:t>
                      </a:r>
                    </a:p>
                  </a:txBody>
                  <a:tcPr>
                    <a:solidFill>
                      <a:schemeClr val="bg1">
                        <a:lumMod val="95000"/>
                      </a:schemeClr>
                    </a:solidFill>
                  </a:tcPr>
                </a:tc>
                <a:tc>
                  <a:txBody>
                    <a:bodyPr/>
                    <a:lstStyle/>
                    <a:p>
                      <a:pPr algn="ctr"/>
                      <a:r>
                        <a:rPr lang="en-US" sz="1800" dirty="0">
                          <a:latin typeface="+mn-lt"/>
                        </a:rPr>
                        <a:t>Required</a:t>
                      </a:r>
                    </a:p>
                  </a:txBody>
                  <a:tcPr>
                    <a:solidFill>
                      <a:schemeClr val="bg1">
                        <a:lumMod val="95000"/>
                      </a:schemeClr>
                    </a:solidFill>
                  </a:tcPr>
                </a:tc>
                <a:tc>
                  <a:txBody>
                    <a:bodyPr/>
                    <a:lstStyle/>
                    <a:p>
                      <a:pPr algn="ctr"/>
                      <a:r>
                        <a:rPr lang="en-US" sz="1800" dirty="0">
                          <a:latin typeface="+mn-lt"/>
                        </a:rPr>
                        <a:t>Required</a:t>
                      </a:r>
                    </a:p>
                  </a:txBody>
                  <a:tcPr>
                    <a:solidFill>
                      <a:schemeClr val="bg1">
                        <a:lumMod val="95000"/>
                      </a:schemeClr>
                    </a:solidFill>
                  </a:tcPr>
                </a:tc>
                <a:extLst>
                  <a:ext uri="{0D108BD9-81ED-4DB2-BD59-A6C34878D82A}">
                    <a16:rowId xmlns:a16="http://schemas.microsoft.com/office/drawing/2014/main" val="1009190716"/>
                  </a:ext>
                </a:extLst>
              </a:tr>
              <a:tr h="603824">
                <a:tc>
                  <a:txBody>
                    <a:bodyPr/>
                    <a:lstStyle/>
                    <a:p>
                      <a:r>
                        <a:rPr lang="en-US" sz="1800" b="0" dirty="0">
                          <a:solidFill>
                            <a:sysClr val="windowText" lastClr="000000"/>
                          </a:solidFill>
                          <a:effectLst/>
                          <a:latin typeface="+mn-lt"/>
                        </a:rPr>
                        <a:t>Set up a lightweight appliance on a VMware VM for discover and assessment</a:t>
                      </a:r>
                      <a:endParaRPr lang="en-US" sz="1800" dirty="0">
                        <a:solidFill>
                          <a:sysClr val="windowText" lastClr="000000"/>
                        </a:solidFill>
                        <a:latin typeface="+mn-lt"/>
                      </a:endParaRP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800" dirty="0">
                          <a:latin typeface="+mn-lt"/>
                        </a:rPr>
                        <a:t>Required</a:t>
                      </a:r>
                    </a:p>
                    <a:p>
                      <a:pPr algn="ctr"/>
                      <a:endParaRPr lang="en-US" sz="1800" dirty="0">
                        <a:latin typeface="+mn-lt"/>
                      </a:endParaRPr>
                    </a:p>
                  </a:txBody>
                  <a:tcPr/>
                </a:tc>
                <a:tc>
                  <a:txBody>
                    <a:bodyPr/>
                    <a:lstStyle/>
                    <a:p>
                      <a:pPr algn="ctr"/>
                      <a:r>
                        <a:rPr lang="en-US" sz="1800" dirty="0">
                          <a:latin typeface="+mn-lt"/>
                        </a:rPr>
                        <a:t>Not Required</a:t>
                      </a:r>
                    </a:p>
                  </a:txBody>
                  <a:tcPr/>
                </a:tc>
                <a:extLst>
                  <a:ext uri="{0D108BD9-81ED-4DB2-BD59-A6C34878D82A}">
                    <a16:rowId xmlns:a16="http://schemas.microsoft.com/office/drawing/2014/main" val="3084153117"/>
                  </a:ext>
                </a:extLst>
              </a:tr>
              <a:tr h="523651">
                <a:tc>
                  <a:txBody>
                    <a:bodyPr/>
                    <a:lstStyle/>
                    <a:p>
                      <a:r>
                        <a:rPr lang="en-US" sz="1800" b="0" dirty="0">
                          <a:solidFill>
                            <a:sysClr val="windowText" lastClr="000000"/>
                          </a:solidFill>
                          <a:effectLst/>
                          <a:latin typeface="+mn-lt"/>
                        </a:rPr>
                        <a:t>Install the Mobility service on each VM you want to replicated </a:t>
                      </a:r>
                      <a:endParaRPr lang="en-US" sz="1800" dirty="0">
                        <a:solidFill>
                          <a:sysClr val="windowText" lastClr="000000"/>
                        </a:solidFill>
                        <a:latin typeface="+mn-lt"/>
                      </a:endParaRPr>
                    </a:p>
                  </a:txBody>
                  <a:tcPr>
                    <a:solidFill>
                      <a:schemeClr val="bg1">
                        <a:lumMod val="95000"/>
                      </a:schemeClr>
                    </a:solidFill>
                  </a:tcPr>
                </a:tc>
                <a:tc>
                  <a:txBody>
                    <a:bodyPr/>
                    <a:lstStyle/>
                    <a:p>
                      <a:pPr algn="ctr"/>
                      <a:r>
                        <a:rPr lang="en-US" sz="1800" dirty="0">
                          <a:latin typeface="+mn-lt"/>
                        </a:rPr>
                        <a:t>Not Required</a:t>
                      </a:r>
                    </a:p>
                  </a:txBody>
                  <a:tcPr>
                    <a:solidFill>
                      <a:schemeClr val="bg1">
                        <a:lumMod val="95000"/>
                      </a:schemeClr>
                    </a:solidFill>
                  </a:tcPr>
                </a:tc>
                <a:tc>
                  <a:txBody>
                    <a:bodyPr/>
                    <a:lstStyle/>
                    <a:p>
                      <a:pPr algn="ctr"/>
                      <a:r>
                        <a:rPr lang="en-US" sz="1800" dirty="0">
                          <a:latin typeface="+mn-lt"/>
                        </a:rPr>
                        <a:t>Required</a:t>
                      </a:r>
                    </a:p>
                  </a:txBody>
                  <a:tcPr>
                    <a:solidFill>
                      <a:schemeClr val="bg1">
                        <a:lumMod val="95000"/>
                      </a:schemeClr>
                    </a:solidFill>
                  </a:tcPr>
                </a:tc>
                <a:extLst>
                  <a:ext uri="{0D108BD9-81ED-4DB2-BD59-A6C34878D82A}">
                    <a16:rowId xmlns:a16="http://schemas.microsoft.com/office/drawing/2014/main" val="1441076307"/>
                  </a:ext>
                </a:extLst>
              </a:tr>
              <a:tr h="603824">
                <a:tc>
                  <a:txBody>
                    <a:bodyPr/>
                    <a:lstStyle/>
                    <a:p>
                      <a:r>
                        <a:rPr lang="en-US" sz="1800" b="0" dirty="0">
                          <a:solidFill>
                            <a:sysClr val="windowText" lastClr="000000"/>
                          </a:solidFill>
                          <a:effectLst/>
                          <a:latin typeface="+mn-lt"/>
                        </a:rPr>
                        <a:t>Set up an appliance on a VMware VM to discover VMs and bridge between the Mobility service running on VMs and  Migrate Server Migration</a:t>
                      </a:r>
                      <a:endParaRPr lang="en-US" sz="1800" dirty="0">
                        <a:solidFill>
                          <a:sysClr val="windowText" lastClr="000000"/>
                        </a:solidFill>
                        <a:latin typeface="+mn-lt"/>
                      </a:endParaRPr>
                    </a:p>
                  </a:txBody>
                  <a:tcPr/>
                </a:tc>
                <a:tc>
                  <a:txBody>
                    <a:bodyPr/>
                    <a:lstStyle/>
                    <a:p>
                      <a:pPr algn="ctr"/>
                      <a:r>
                        <a:rPr lang="en-US" sz="1800" dirty="0">
                          <a:latin typeface="+mn-lt"/>
                        </a:rPr>
                        <a:t>Not Required</a:t>
                      </a:r>
                    </a:p>
                  </a:txBody>
                  <a:tcPr/>
                </a:tc>
                <a:tc>
                  <a:txBody>
                    <a:bodyPr/>
                    <a:lstStyle/>
                    <a:p>
                      <a:pPr algn="ctr"/>
                      <a:r>
                        <a:rPr lang="en-US" sz="1800" dirty="0">
                          <a:latin typeface="+mn-lt"/>
                        </a:rPr>
                        <a:t>Required</a:t>
                      </a:r>
                    </a:p>
                  </a:txBody>
                  <a:tcPr/>
                </a:tc>
                <a:extLst>
                  <a:ext uri="{0D108BD9-81ED-4DB2-BD59-A6C34878D82A}">
                    <a16:rowId xmlns:a16="http://schemas.microsoft.com/office/drawing/2014/main" val="3964256627"/>
                  </a:ext>
                </a:extLst>
              </a:tr>
              <a:tr h="523651">
                <a:tc>
                  <a:txBody>
                    <a:bodyPr/>
                    <a:lstStyle/>
                    <a:p>
                      <a:r>
                        <a:rPr lang="en-US" sz="1800" b="0" dirty="0">
                          <a:solidFill>
                            <a:sysClr val="windowText" lastClr="000000"/>
                          </a:solidFill>
                          <a:effectLst/>
                          <a:latin typeface="+mn-lt"/>
                        </a:rPr>
                        <a:t>Configure replication settings and select VMs to replicate </a:t>
                      </a:r>
                      <a:endParaRPr lang="en-US" sz="1800" dirty="0">
                        <a:solidFill>
                          <a:sysClr val="windowText" lastClr="000000"/>
                        </a:solidFill>
                        <a:latin typeface="+mn-lt"/>
                      </a:endParaRPr>
                    </a:p>
                  </a:txBody>
                  <a:tcPr>
                    <a:solidFill>
                      <a:schemeClr val="bg1">
                        <a:lumMod val="95000"/>
                      </a:schemeClr>
                    </a:solidFill>
                  </a:tcPr>
                </a:tc>
                <a:tc>
                  <a:txBody>
                    <a:bodyPr/>
                    <a:lstStyle/>
                    <a:p>
                      <a:pPr algn="ctr"/>
                      <a:r>
                        <a:rPr lang="en-US" sz="1800" dirty="0">
                          <a:latin typeface="+mn-lt"/>
                        </a:rPr>
                        <a:t>Required</a:t>
                      </a:r>
                    </a:p>
                  </a:txBody>
                  <a:tcPr>
                    <a:solidFill>
                      <a:schemeClr val="bg1">
                        <a:lumMod val="95000"/>
                      </a:schemeClr>
                    </a:solidFill>
                  </a:tcPr>
                </a:tc>
                <a:tc>
                  <a:txBody>
                    <a:bodyPr/>
                    <a:lstStyle/>
                    <a:p>
                      <a:pPr algn="ctr"/>
                      <a:r>
                        <a:rPr lang="en-US" sz="1800" dirty="0">
                          <a:latin typeface="+mn-lt"/>
                        </a:rPr>
                        <a:t>Required</a:t>
                      </a:r>
                    </a:p>
                  </a:txBody>
                  <a:tcPr>
                    <a:solidFill>
                      <a:schemeClr val="bg1">
                        <a:lumMod val="95000"/>
                      </a:schemeClr>
                    </a:solidFill>
                  </a:tcPr>
                </a:tc>
                <a:extLst>
                  <a:ext uri="{0D108BD9-81ED-4DB2-BD59-A6C34878D82A}">
                    <a16:rowId xmlns:a16="http://schemas.microsoft.com/office/drawing/2014/main" val="745983850"/>
                  </a:ext>
                </a:extLst>
              </a:tr>
              <a:tr h="523651">
                <a:tc>
                  <a:txBody>
                    <a:bodyPr/>
                    <a:lstStyle/>
                    <a:p>
                      <a:r>
                        <a:rPr lang="en-US" sz="1800" dirty="0">
                          <a:solidFill>
                            <a:sysClr val="windowText" lastClr="000000"/>
                          </a:solidFill>
                          <a:latin typeface="+mn-lt"/>
                        </a:rPr>
                        <a:t>Run a test migration to make sure everything is working</a:t>
                      </a:r>
                    </a:p>
                  </a:txBody>
                  <a:tcPr/>
                </a:tc>
                <a:tc>
                  <a:txBody>
                    <a:bodyPr/>
                    <a:lstStyle/>
                    <a:p>
                      <a:pPr algn="ctr"/>
                      <a:r>
                        <a:rPr lang="en-US" sz="1800" dirty="0">
                          <a:latin typeface="+mn-lt"/>
                        </a:rPr>
                        <a:t>Required</a:t>
                      </a:r>
                    </a:p>
                  </a:txBody>
                  <a:tcPr/>
                </a:tc>
                <a:tc>
                  <a:txBody>
                    <a:bodyPr/>
                    <a:lstStyle/>
                    <a:p>
                      <a:pPr algn="ctr"/>
                      <a:r>
                        <a:rPr lang="en-US" sz="1800" dirty="0">
                          <a:latin typeface="+mn-lt"/>
                        </a:rPr>
                        <a:t>Required</a:t>
                      </a:r>
                    </a:p>
                  </a:txBody>
                  <a:tcPr/>
                </a:tc>
                <a:extLst>
                  <a:ext uri="{0D108BD9-81ED-4DB2-BD59-A6C34878D82A}">
                    <a16:rowId xmlns:a16="http://schemas.microsoft.com/office/drawing/2014/main" val="1110636618"/>
                  </a:ext>
                </a:extLst>
              </a:tr>
              <a:tr h="523651">
                <a:tc>
                  <a:txBody>
                    <a:bodyPr/>
                    <a:lstStyle/>
                    <a:p>
                      <a:r>
                        <a:rPr lang="en-US" sz="1800" dirty="0">
                          <a:solidFill>
                            <a:sysClr val="windowText" lastClr="000000"/>
                          </a:solidFill>
                          <a:latin typeface="+mn-lt"/>
                        </a:rPr>
                        <a:t>Migrate the virtual machines</a:t>
                      </a:r>
                    </a:p>
                  </a:txBody>
                  <a:tcPr>
                    <a:solidFill>
                      <a:schemeClr val="bg1">
                        <a:lumMod val="95000"/>
                      </a:schemeClr>
                    </a:solidFill>
                  </a:tcPr>
                </a:tc>
                <a:tc>
                  <a:txBody>
                    <a:bodyPr/>
                    <a:lstStyle/>
                    <a:p>
                      <a:pPr algn="ctr"/>
                      <a:r>
                        <a:rPr lang="en-US" sz="1800" dirty="0">
                          <a:latin typeface="+mn-lt"/>
                        </a:rPr>
                        <a:t>Required</a:t>
                      </a:r>
                    </a:p>
                  </a:txBody>
                  <a:tcPr>
                    <a:solidFill>
                      <a:schemeClr val="bg1">
                        <a:lumMod val="95000"/>
                      </a:schemeClr>
                    </a:solidFill>
                  </a:tcPr>
                </a:tc>
                <a:tc>
                  <a:txBody>
                    <a:bodyPr/>
                    <a:lstStyle/>
                    <a:p>
                      <a:pPr algn="ctr"/>
                      <a:r>
                        <a:rPr lang="en-US" sz="1800" dirty="0">
                          <a:latin typeface="+mn-lt"/>
                        </a:rPr>
                        <a:t>Required</a:t>
                      </a:r>
                    </a:p>
                  </a:txBody>
                  <a:tcPr>
                    <a:solidFill>
                      <a:schemeClr val="bg1">
                        <a:lumMod val="95000"/>
                      </a:schemeClr>
                    </a:solidFill>
                  </a:tcPr>
                </a:tc>
                <a:extLst>
                  <a:ext uri="{0D108BD9-81ED-4DB2-BD59-A6C34878D82A}">
                    <a16:rowId xmlns:a16="http://schemas.microsoft.com/office/drawing/2014/main" val="2723643720"/>
                  </a:ext>
                </a:extLst>
              </a:tr>
            </a:tbl>
          </a:graphicData>
        </a:graphic>
      </p:graphicFrame>
    </p:spTree>
    <p:extLst>
      <p:ext uri="{BB962C8B-B14F-4D97-AF65-F5344CB8AC3E}">
        <p14:creationId xmlns:p14="http://schemas.microsoft.com/office/powerpoint/2010/main" val="208074197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69B72-A58F-4178-8639-72A5D3C0BA0E}"/>
              </a:ext>
            </a:extLst>
          </p:cNvPr>
          <p:cNvSpPr>
            <a:spLocks noGrp="1"/>
          </p:cNvSpPr>
          <p:nvPr>
            <p:ph type="title"/>
          </p:nvPr>
        </p:nvSpPr>
        <p:spPr>
          <a:xfrm>
            <a:off x="455994" y="556381"/>
            <a:ext cx="11303917" cy="813819"/>
          </a:xfrm>
        </p:spPr>
        <p:txBody>
          <a:bodyPr/>
          <a:lstStyle/>
          <a:p>
            <a:r>
              <a:rPr lang="en-US" dirty="0"/>
              <a:t>Replication Settings</a:t>
            </a:r>
          </a:p>
        </p:txBody>
      </p:sp>
      <p:sp>
        <p:nvSpPr>
          <p:cNvPr id="6" name="Content Placeholder 2">
            <a:extLst>
              <a:ext uri="{FF2B5EF4-FFF2-40B4-BE49-F238E27FC236}">
                <a16:creationId xmlns:a16="http://schemas.microsoft.com/office/drawing/2014/main" id="{9EE4DEA0-1F56-4CC0-BE0D-C29A719B028D}"/>
              </a:ext>
            </a:extLst>
          </p:cNvPr>
          <p:cNvSpPr>
            <a:spLocks noGrp="1"/>
          </p:cNvSpPr>
          <p:nvPr>
            <p:ph type="body" sz="quarter" idx="10"/>
          </p:nvPr>
        </p:nvSpPr>
        <p:spPr>
          <a:xfrm>
            <a:off x="584200" y="1995771"/>
            <a:ext cx="4247292" cy="2285690"/>
          </a:xfrm>
          <a:solidFill>
            <a:schemeClr val="bg1">
              <a:lumMod val="95000"/>
            </a:schemeClr>
          </a:solidFill>
        </p:spPr>
        <p:txBody>
          <a:bodyPr lIns="91440" rIns="91440" anchor="ctr" anchorCtr="0"/>
          <a:lstStyle/>
          <a:p>
            <a:pPr marL="342900" lvl="1" indent="-342900">
              <a:lnSpc>
                <a:spcPct val="200000"/>
              </a:lnSpc>
              <a:buFont typeface="Arial" panose="020B0604020202020204" pitchFamily="34" charset="0"/>
              <a:buChar char="•"/>
            </a:pPr>
            <a:r>
              <a:rPr lang="en-US" sz="2400" dirty="0">
                <a:latin typeface="+mj-lt"/>
              </a:rPr>
              <a:t>Recovery Point Retention</a:t>
            </a:r>
          </a:p>
          <a:p>
            <a:pPr marL="342900" lvl="1" indent="-342900">
              <a:lnSpc>
                <a:spcPct val="200000"/>
              </a:lnSpc>
              <a:buFont typeface="Arial" panose="020B0604020202020204" pitchFamily="34" charset="0"/>
              <a:buChar char="•"/>
            </a:pPr>
            <a:r>
              <a:rPr lang="en-US" sz="2400" dirty="0">
                <a:latin typeface="+mj-lt"/>
              </a:rPr>
              <a:t>App Consistency</a:t>
            </a:r>
          </a:p>
          <a:p>
            <a:pPr marL="342900" lvl="1" indent="-342900">
              <a:lnSpc>
                <a:spcPct val="200000"/>
              </a:lnSpc>
              <a:buFont typeface="Arial" panose="020B0604020202020204" pitchFamily="34" charset="0"/>
              <a:buChar char="•"/>
            </a:pPr>
            <a:r>
              <a:rPr lang="en-US" sz="2400" dirty="0">
                <a:latin typeface="+mj-lt"/>
              </a:rPr>
              <a:t>Multi VM Consistency</a:t>
            </a:r>
          </a:p>
        </p:txBody>
      </p:sp>
      <p:pic>
        <p:nvPicPr>
          <p:cNvPr id="5" name="Picture 4" descr="Screenshot of the Configure replication settings page. Shows options for Name, Recovery point retention, App-consistent snapshot frequency, and Multi-VM consistency.">
            <a:extLst>
              <a:ext uri="{FF2B5EF4-FFF2-40B4-BE49-F238E27FC236}">
                <a16:creationId xmlns:a16="http://schemas.microsoft.com/office/drawing/2014/main" id="{460982FA-87D4-4400-92AF-F0D51740CE20}"/>
              </a:ext>
            </a:extLst>
          </p:cNvPr>
          <p:cNvPicPr>
            <a:picLocks noChangeAspect="1"/>
          </p:cNvPicPr>
          <p:nvPr/>
        </p:nvPicPr>
        <p:blipFill>
          <a:blip r:embed="rId3"/>
          <a:stretch>
            <a:fillRect/>
          </a:stretch>
        </p:blipFill>
        <p:spPr>
          <a:xfrm>
            <a:off x="5526119" y="1074868"/>
            <a:ext cx="5753608" cy="5115540"/>
          </a:xfrm>
          <a:prstGeom prst="rect">
            <a:avLst/>
          </a:prstGeom>
        </p:spPr>
      </p:pic>
    </p:spTree>
    <p:extLst>
      <p:ext uri="{BB962C8B-B14F-4D97-AF65-F5344CB8AC3E}">
        <p14:creationId xmlns:p14="http://schemas.microsoft.com/office/powerpoint/2010/main" val="104116006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89FE7-90B1-458A-A9A0-05FA588C6EEE}"/>
              </a:ext>
            </a:extLst>
          </p:cNvPr>
          <p:cNvSpPr>
            <a:spLocks noGrp="1"/>
          </p:cNvSpPr>
          <p:nvPr>
            <p:ph type="title"/>
          </p:nvPr>
        </p:nvSpPr>
        <p:spPr/>
        <p:txBody>
          <a:bodyPr/>
          <a:lstStyle/>
          <a:p>
            <a:r>
              <a:rPr lang="en-US" dirty="0"/>
              <a:t>Test Failover</a:t>
            </a:r>
          </a:p>
        </p:txBody>
      </p:sp>
      <p:pic>
        <p:nvPicPr>
          <p:cNvPr id="5" name="Picture 4" descr="Screen shot of Recovery Plans (Site Recovery) with the Test Failover option highlighted.">
            <a:extLst>
              <a:ext uri="{FF2B5EF4-FFF2-40B4-BE49-F238E27FC236}">
                <a16:creationId xmlns:a16="http://schemas.microsoft.com/office/drawing/2014/main" id="{9F8F445E-EBB9-49A4-8879-B59ABE5865FF}"/>
              </a:ext>
            </a:extLst>
          </p:cNvPr>
          <p:cNvPicPr>
            <a:picLocks noChangeAspect="1"/>
          </p:cNvPicPr>
          <p:nvPr/>
        </p:nvPicPr>
        <p:blipFill>
          <a:blip r:embed="rId3"/>
          <a:stretch>
            <a:fillRect/>
          </a:stretch>
        </p:blipFill>
        <p:spPr>
          <a:xfrm>
            <a:off x="911001" y="1363984"/>
            <a:ext cx="9772721" cy="4267231"/>
          </a:xfrm>
          <a:prstGeom prst="rect">
            <a:avLst/>
          </a:prstGeom>
          <a:ln>
            <a:solidFill>
              <a:schemeClr val="tx1"/>
            </a:solidFill>
          </a:ln>
        </p:spPr>
      </p:pic>
    </p:spTree>
    <p:extLst>
      <p:ext uri="{BB962C8B-B14F-4D97-AF65-F5344CB8AC3E}">
        <p14:creationId xmlns:p14="http://schemas.microsoft.com/office/powerpoint/2010/main" val="1686402018"/>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AD628-A29D-411E-87F8-35C6CEC1D7DE}"/>
              </a:ext>
            </a:extLst>
          </p:cNvPr>
          <p:cNvSpPr>
            <a:spLocks noGrp="1"/>
          </p:cNvSpPr>
          <p:nvPr>
            <p:ph type="title"/>
          </p:nvPr>
        </p:nvSpPr>
        <p:spPr>
          <a:xfrm>
            <a:off x="588263" y="457201"/>
            <a:ext cx="11018520" cy="430887"/>
          </a:xfrm>
        </p:spPr>
        <p:txBody>
          <a:bodyPr/>
          <a:lstStyle/>
          <a:p>
            <a:r>
              <a:rPr lang="en-US" dirty="0"/>
              <a:t>Recovery Plans</a:t>
            </a:r>
          </a:p>
        </p:txBody>
      </p:sp>
      <p:sp>
        <p:nvSpPr>
          <p:cNvPr id="3" name="Text Placeholder 2">
            <a:extLst>
              <a:ext uri="{FF2B5EF4-FFF2-40B4-BE49-F238E27FC236}">
                <a16:creationId xmlns:a16="http://schemas.microsoft.com/office/drawing/2014/main" id="{D6795A45-7767-49DF-90D6-82D9FC6AB8F5}"/>
              </a:ext>
            </a:extLst>
          </p:cNvPr>
          <p:cNvSpPr>
            <a:spLocks noGrp="1"/>
          </p:cNvSpPr>
          <p:nvPr>
            <p:ph type="body" sz="quarter" idx="4294967295"/>
          </p:nvPr>
        </p:nvSpPr>
        <p:spPr>
          <a:xfrm>
            <a:off x="588963" y="1112408"/>
            <a:ext cx="5856288" cy="5016586"/>
          </a:xfrm>
          <a:solidFill>
            <a:schemeClr val="bg1">
              <a:lumMod val="95000"/>
            </a:schemeClr>
          </a:solidFill>
        </p:spPr>
        <p:txBody>
          <a:bodyPr lIns="91440" rIns="91440" anchor="ctr" anchorCtr="0">
            <a:noAutofit/>
          </a:bodyPr>
          <a:lstStyle/>
          <a:p>
            <a:pPr marL="342900" lvl="1" indent="-342900">
              <a:buFont typeface="Arial" panose="020B0604020202020204" pitchFamily="34" charset="0"/>
              <a:buChar char="•"/>
            </a:pPr>
            <a:r>
              <a:rPr lang="en-US" sz="2400" dirty="0">
                <a:cs typeface="Segoe UI Light" panose="020B0502040204020203" pitchFamily="34" charset="0"/>
              </a:rPr>
              <a:t>Model an app around its dependencies.</a:t>
            </a:r>
          </a:p>
          <a:p>
            <a:pPr marL="342900" lvl="1" indent="-342900">
              <a:buFont typeface="Arial" panose="020B0604020202020204" pitchFamily="34" charset="0"/>
              <a:buChar char="•"/>
            </a:pPr>
            <a:endParaRPr lang="en-US" sz="2400" dirty="0">
              <a:cs typeface="Segoe UI Light" panose="020B0502040204020203" pitchFamily="34" charset="0"/>
            </a:endParaRPr>
          </a:p>
          <a:p>
            <a:pPr marL="342900" lvl="1" indent="-342900">
              <a:buFont typeface="Arial" panose="020B0604020202020204" pitchFamily="34" charset="0"/>
              <a:buChar char="•"/>
            </a:pPr>
            <a:r>
              <a:rPr lang="en-US" sz="2400" dirty="0">
                <a:cs typeface="Segoe UI Light" panose="020B0502040204020203" pitchFamily="34" charset="0"/>
              </a:rPr>
              <a:t>Automate recovery tasks to reduce RTO.</a:t>
            </a:r>
          </a:p>
          <a:p>
            <a:pPr marL="342900" lvl="1" indent="-342900">
              <a:buFont typeface="Arial" panose="020B0604020202020204" pitchFamily="34" charset="0"/>
              <a:buChar char="•"/>
            </a:pPr>
            <a:endParaRPr lang="en-US" sz="2400" dirty="0">
              <a:cs typeface="Segoe UI Light" panose="020B0502040204020203" pitchFamily="34" charset="0"/>
            </a:endParaRPr>
          </a:p>
          <a:p>
            <a:pPr marL="342900" lvl="1" indent="-342900">
              <a:buFont typeface="Arial" panose="020B0604020202020204" pitchFamily="34" charset="0"/>
              <a:buChar char="•"/>
            </a:pPr>
            <a:r>
              <a:rPr lang="en-US" sz="2400" dirty="0">
                <a:cs typeface="Segoe UI Light" panose="020B0502040204020203" pitchFamily="34" charset="0"/>
              </a:rPr>
              <a:t>Verify that you're prepared for migration or disaster recovery by ensuring that your apps are part of a recovery plan.</a:t>
            </a:r>
          </a:p>
          <a:p>
            <a:pPr marL="342900" lvl="1" indent="-342900">
              <a:buFont typeface="Arial" panose="020B0604020202020204" pitchFamily="34" charset="0"/>
              <a:buChar char="•"/>
            </a:pPr>
            <a:endParaRPr lang="en-US" sz="2400" dirty="0">
              <a:cs typeface="Segoe UI Light" panose="020B0502040204020203" pitchFamily="34" charset="0"/>
            </a:endParaRPr>
          </a:p>
          <a:p>
            <a:pPr marL="342900" lvl="1" indent="-342900">
              <a:buFont typeface="Arial" panose="020B0604020202020204" pitchFamily="34" charset="0"/>
              <a:buChar char="•"/>
            </a:pPr>
            <a:r>
              <a:rPr lang="en-US" sz="2400" dirty="0">
                <a:cs typeface="Segoe UI Light" panose="020B0502040204020203" pitchFamily="34" charset="0"/>
              </a:rPr>
              <a:t>Run test failover on recovery plans, to ensure disaster recovery or migration is working as expected.</a:t>
            </a:r>
          </a:p>
        </p:txBody>
      </p:sp>
      <p:pic>
        <p:nvPicPr>
          <p:cNvPr id="4" name="Picture 3" descr="Screenshot of the Recovery Plan page. In this example 5 VMs are grouped in 4 groups and sequenced to run in stages.">
            <a:extLst>
              <a:ext uri="{FF2B5EF4-FFF2-40B4-BE49-F238E27FC236}">
                <a16:creationId xmlns:a16="http://schemas.microsoft.com/office/drawing/2014/main" id="{90B6983F-BE6D-4208-BB07-8E649F234A2D}"/>
              </a:ext>
            </a:extLst>
          </p:cNvPr>
          <p:cNvPicPr>
            <a:picLocks noChangeAspect="1"/>
          </p:cNvPicPr>
          <p:nvPr/>
        </p:nvPicPr>
        <p:blipFill>
          <a:blip r:embed="rId3"/>
          <a:stretch>
            <a:fillRect/>
          </a:stretch>
        </p:blipFill>
        <p:spPr>
          <a:xfrm>
            <a:off x="6635413" y="734199"/>
            <a:ext cx="5362614" cy="5619791"/>
          </a:xfrm>
          <a:prstGeom prst="rect">
            <a:avLst/>
          </a:prstGeom>
          <a:ln>
            <a:solidFill>
              <a:schemeClr val="tx1"/>
            </a:solidFill>
          </a:ln>
        </p:spPr>
      </p:pic>
    </p:spTree>
    <p:extLst>
      <p:ext uri="{BB962C8B-B14F-4D97-AF65-F5344CB8AC3E}">
        <p14:creationId xmlns:p14="http://schemas.microsoft.com/office/powerpoint/2010/main" val="4283414976"/>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1A46FEA3-1B91-4E4A-ACF3-646FCADC4DB9}"/>
              </a:ext>
            </a:extLst>
          </p:cNvPr>
          <p:cNvSpPr>
            <a:spLocks noGrp="1"/>
          </p:cNvSpPr>
          <p:nvPr>
            <p:ph type="title"/>
          </p:nvPr>
        </p:nvSpPr>
        <p:spPr>
          <a:xfrm>
            <a:off x="455995" y="2435139"/>
            <a:ext cx="2457386" cy="1987724"/>
          </a:xfrm>
        </p:spPr>
        <p:txBody>
          <a:bodyPr/>
          <a:lstStyle/>
          <a:p>
            <a:r>
              <a:rPr lang="en-US" sz="2800" dirty="0"/>
              <a:t>Lab 12: Protecting Hyper-V VMs by using Azure Site Recovery</a:t>
            </a:r>
          </a:p>
        </p:txBody>
      </p:sp>
      <p:sp>
        <p:nvSpPr>
          <p:cNvPr id="7" name="Text Placeholder 4">
            <a:extLst>
              <a:ext uri="{FF2B5EF4-FFF2-40B4-BE49-F238E27FC236}">
                <a16:creationId xmlns:a16="http://schemas.microsoft.com/office/drawing/2014/main" id="{A8943470-5372-45B6-9001-CC1A1859B61E}"/>
              </a:ext>
            </a:extLst>
          </p:cNvPr>
          <p:cNvSpPr>
            <a:spLocks noGrp="1"/>
          </p:cNvSpPr>
          <p:nvPr>
            <p:ph type="body" sz="quarter" idx="4294967295"/>
          </p:nvPr>
        </p:nvSpPr>
        <p:spPr>
          <a:xfrm>
            <a:off x="3610138" y="455276"/>
            <a:ext cx="5413375" cy="2885855"/>
          </a:xfrm>
        </p:spPr>
        <p:txBody>
          <a:bodyPr/>
          <a:lstStyle/>
          <a:p>
            <a:pPr marL="342900" indent="-342900">
              <a:lnSpc>
                <a:spcPct val="150000"/>
              </a:lnSpc>
              <a:buFont typeface="Arial" panose="020B0604020202020204" pitchFamily="34" charset="0"/>
              <a:buChar char="•"/>
            </a:pPr>
            <a:r>
              <a:rPr lang="en-US" sz="2400" dirty="0">
                <a:latin typeface="+mn-lt"/>
              </a:rPr>
              <a:t>Configure Azure Site Recovery</a:t>
            </a:r>
          </a:p>
          <a:p>
            <a:pPr marL="342900" indent="-342900">
              <a:lnSpc>
                <a:spcPct val="150000"/>
              </a:lnSpc>
              <a:buFont typeface="Arial" panose="020B0604020202020204" pitchFamily="34" charset="0"/>
              <a:buChar char="•"/>
            </a:pPr>
            <a:r>
              <a:rPr lang="en-US" sz="2400" dirty="0">
                <a:latin typeface="+mn-lt"/>
              </a:rPr>
              <a:t>Perform test failover</a:t>
            </a:r>
          </a:p>
          <a:p>
            <a:pPr marL="342900" indent="-342900">
              <a:lnSpc>
                <a:spcPct val="150000"/>
              </a:lnSpc>
              <a:buFont typeface="Arial" panose="020B0604020202020204" pitchFamily="34" charset="0"/>
              <a:buChar char="•"/>
            </a:pPr>
            <a:r>
              <a:rPr lang="en-US" sz="2400" dirty="0">
                <a:latin typeface="+mn-lt"/>
              </a:rPr>
              <a:t>Perform planned failover</a:t>
            </a:r>
          </a:p>
          <a:p>
            <a:pPr marL="342900" indent="-342900">
              <a:lnSpc>
                <a:spcPct val="150000"/>
              </a:lnSpc>
              <a:buFont typeface="Arial" panose="020B0604020202020204" pitchFamily="34" charset="0"/>
              <a:buChar char="•"/>
            </a:pPr>
            <a:r>
              <a:rPr lang="en-US" sz="2400" dirty="0">
                <a:latin typeface="+mn-lt"/>
              </a:rPr>
              <a:t>Perform unplanned failover</a:t>
            </a:r>
          </a:p>
          <a:p>
            <a:pPr>
              <a:lnSpc>
                <a:spcPct val="150000"/>
              </a:lnSpc>
            </a:pPr>
            <a:endParaRPr lang="en-US" sz="2400" dirty="0">
              <a:latin typeface="+mn-lt"/>
            </a:endParaRPr>
          </a:p>
        </p:txBody>
      </p:sp>
    </p:spTree>
    <p:extLst>
      <p:ext uri="{BB962C8B-B14F-4D97-AF65-F5344CB8AC3E}">
        <p14:creationId xmlns:p14="http://schemas.microsoft.com/office/powerpoint/2010/main" val="131508867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AEBD2-4AD6-4182-BF38-A3DE71D14CCF}"/>
              </a:ext>
            </a:extLst>
          </p:cNvPr>
          <p:cNvSpPr>
            <a:spLocks noGrp="1"/>
          </p:cNvSpPr>
          <p:nvPr>
            <p:ph type="title"/>
          </p:nvPr>
        </p:nvSpPr>
        <p:spPr/>
        <p:txBody>
          <a:bodyPr/>
          <a:lstStyle/>
          <a:p>
            <a:r>
              <a:rPr lang="en-US" dirty="0"/>
              <a:t>Implement Virtual Networking</a:t>
            </a:r>
            <a:r>
              <a:rPr lang="en-US" dirty="0">
                <a:solidFill>
                  <a:schemeClr val="bg2">
                    <a:lumMod val="10000"/>
                  </a:schemeClr>
                </a:solidFill>
              </a:rPr>
              <a:t>- Review</a:t>
            </a:r>
          </a:p>
        </p:txBody>
      </p:sp>
      <p:sp>
        <p:nvSpPr>
          <p:cNvPr id="12" name="Rectangle 11">
            <a:extLst>
              <a:ext uri="{FF2B5EF4-FFF2-40B4-BE49-F238E27FC236}">
                <a16:creationId xmlns:a16="http://schemas.microsoft.com/office/drawing/2014/main" id="{616B814B-5D4E-416F-AE83-E9B3AC11932E}"/>
              </a:ext>
            </a:extLst>
          </p:cNvPr>
          <p:cNvSpPr/>
          <p:nvPr/>
        </p:nvSpPr>
        <p:spPr bwMode="auto">
          <a:xfrm>
            <a:off x="418645" y="1359131"/>
            <a:ext cx="4212885" cy="627497"/>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79285" tIns="134464" rIns="179285" bIns="134464" numCol="1" spcCol="1270" anchor="ctr" anchorCtr="0">
            <a:noAutofit/>
          </a:bodyPr>
          <a:lstStyle/>
          <a:p>
            <a:pPr algn="ctr"/>
            <a:r>
              <a:rPr lang="en-US" sz="1961" dirty="0">
                <a:latin typeface="+mj-lt"/>
              </a:rPr>
              <a:t>Knowledge Check</a:t>
            </a:r>
          </a:p>
        </p:txBody>
      </p:sp>
      <p:sp>
        <p:nvSpPr>
          <p:cNvPr id="13" name="Rectangle 12">
            <a:extLst>
              <a:ext uri="{FF2B5EF4-FFF2-40B4-BE49-F238E27FC236}">
                <a16:creationId xmlns:a16="http://schemas.microsoft.com/office/drawing/2014/main" id="{C85B5353-A05B-4F9F-93B3-4523D0B7E89B}"/>
              </a:ext>
            </a:extLst>
          </p:cNvPr>
          <p:cNvSpPr/>
          <p:nvPr/>
        </p:nvSpPr>
        <p:spPr bwMode="auto">
          <a:xfrm>
            <a:off x="4780933" y="1359131"/>
            <a:ext cx="7008015" cy="627497"/>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79285" tIns="134464" rIns="179285" bIns="134464" numCol="1" spcCol="1270" anchor="ctr" anchorCtr="0">
            <a:noAutofit/>
          </a:bodyPr>
          <a:lstStyle/>
          <a:p>
            <a:r>
              <a:rPr lang="en-US" sz="1961" dirty="0">
                <a:latin typeface="+mj-lt"/>
              </a:rPr>
              <a:t>Microsoft Learn Modules (docs.microsoft.com/Learn)</a:t>
            </a:r>
          </a:p>
        </p:txBody>
      </p:sp>
      <p:sp>
        <p:nvSpPr>
          <p:cNvPr id="20" name="Rectangle 19">
            <a:extLst>
              <a:ext uri="{FF2B5EF4-FFF2-40B4-BE49-F238E27FC236}">
                <a16:creationId xmlns:a16="http://schemas.microsoft.com/office/drawing/2014/main" id="{DD85127B-1B17-4C17-BECC-B3D50AE3D904}"/>
              </a:ext>
            </a:extLst>
          </p:cNvPr>
          <p:cNvSpPr/>
          <p:nvPr/>
        </p:nvSpPr>
        <p:spPr>
          <a:xfrm>
            <a:off x="4780933" y="2047830"/>
            <a:ext cx="6991941" cy="537855"/>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3955" tIns="103955" rIns="103955" bIns="103955" numCol="1" spcCol="1270" anchor="ctr" anchorCtr="0">
            <a:noAutofit/>
          </a:bodyPr>
          <a:lstStyle/>
          <a:p>
            <a:pPr marL="0" lvl="1">
              <a:spcBef>
                <a:spcPts val="1176"/>
              </a:spcBef>
            </a:pPr>
            <a:r>
              <a:rPr lang="en-US" sz="2000" dirty="0">
                <a:solidFill>
                  <a:schemeClr val="tx1"/>
                </a:solidFill>
              </a:rPr>
              <a:t>Protect your Azure infrastructure with Azure Site Recovery</a:t>
            </a:r>
          </a:p>
        </p:txBody>
      </p:sp>
      <p:cxnSp>
        <p:nvCxnSpPr>
          <p:cNvPr id="28" name="Straight Connector 27">
            <a:extLst>
              <a:ext uri="{FF2B5EF4-FFF2-40B4-BE49-F238E27FC236}">
                <a16:creationId xmlns:a16="http://schemas.microsoft.com/office/drawing/2014/main" id="{3AFA1F8C-A0BC-4C3E-8230-2FFAA5369191}"/>
              </a:ext>
              <a:ext uri="{C183D7F6-B498-43B3-948B-1728B52AA6E4}">
                <adec:decorative xmlns:adec="http://schemas.microsoft.com/office/drawing/2017/decorative" val="1"/>
              </a:ext>
            </a:extLst>
          </p:cNvPr>
          <p:cNvCxnSpPr>
            <a:cxnSpLocks/>
          </p:cNvCxnSpPr>
          <p:nvPr/>
        </p:nvCxnSpPr>
        <p:spPr>
          <a:xfrm>
            <a:off x="4780933" y="2696315"/>
            <a:ext cx="699194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97A3BDC-BE70-40E3-BB08-015EBE935830}"/>
              </a:ext>
            </a:extLst>
          </p:cNvPr>
          <p:cNvSpPr/>
          <p:nvPr/>
        </p:nvSpPr>
        <p:spPr>
          <a:xfrm>
            <a:off x="4780933" y="2757517"/>
            <a:ext cx="6991941" cy="537855"/>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3955" tIns="103955" rIns="103955" bIns="103955" numCol="1" spcCol="1270" anchor="ctr" anchorCtr="0">
            <a:noAutofit/>
          </a:bodyPr>
          <a:lstStyle/>
          <a:p>
            <a:pPr algn="l"/>
            <a:r>
              <a:rPr lang="en-US" sz="2000" i="0" dirty="0">
                <a:solidFill>
                  <a:srgbClr val="171717"/>
                </a:solidFill>
                <a:effectLst/>
                <a:latin typeface="Segoe UI" panose="020B0502040204020203" pitchFamily="34" charset="0"/>
              </a:rPr>
              <a:t>Architect migration, business continuity, and disaster recovery in Azure</a:t>
            </a:r>
          </a:p>
        </p:txBody>
      </p:sp>
      <p:cxnSp>
        <p:nvCxnSpPr>
          <p:cNvPr id="31" name="Straight Connector 30">
            <a:extLst>
              <a:ext uri="{FF2B5EF4-FFF2-40B4-BE49-F238E27FC236}">
                <a16:creationId xmlns:a16="http://schemas.microsoft.com/office/drawing/2014/main" id="{02804F6D-1590-44EB-B839-709E184FBF58}"/>
              </a:ext>
              <a:ext uri="{C183D7F6-B498-43B3-948B-1728B52AA6E4}">
                <adec:decorative xmlns:adec="http://schemas.microsoft.com/office/drawing/2017/decorative" val="1"/>
              </a:ext>
            </a:extLst>
          </p:cNvPr>
          <p:cNvCxnSpPr>
            <a:cxnSpLocks/>
          </p:cNvCxnSpPr>
          <p:nvPr/>
        </p:nvCxnSpPr>
        <p:spPr>
          <a:xfrm>
            <a:off x="4780933" y="3406001"/>
            <a:ext cx="699194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C6A6500B-AD98-4754-B815-30E4444B4EBD}"/>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07362" y="2740397"/>
            <a:ext cx="1465263" cy="2130976"/>
          </a:xfrm>
          <a:prstGeom prst="rect">
            <a:avLst/>
          </a:prstGeom>
        </p:spPr>
      </p:pic>
      <p:sp>
        <p:nvSpPr>
          <p:cNvPr id="4" name="Rectangle 3">
            <a:extLst>
              <a:ext uri="{FF2B5EF4-FFF2-40B4-BE49-F238E27FC236}">
                <a16:creationId xmlns:a16="http://schemas.microsoft.com/office/drawing/2014/main" id="{B50E61A3-5476-4CF5-BCD0-E707F5CC057D}"/>
              </a:ext>
            </a:extLst>
          </p:cNvPr>
          <p:cNvSpPr/>
          <p:nvPr/>
        </p:nvSpPr>
        <p:spPr>
          <a:xfrm>
            <a:off x="4797007" y="3527856"/>
            <a:ext cx="6991941" cy="537855"/>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3955" tIns="103955" rIns="103955" bIns="103955" numCol="1" spcCol="1270" anchor="ctr" anchorCtr="0">
            <a:noAutofit/>
          </a:bodyPr>
          <a:lstStyle/>
          <a:p>
            <a:pPr defTabSz="784338">
              <a:lnSpc>
                <a:spcPct val="90000"/>
              </a:lnSpc>
              <a:spcBef>
                <a:spcPct val="0"/>
              </a:spcBef>
              <a:spcAft>
                <a:spcPct val="35000"/>
              </a:spcAft>
            </a:pPr>
            <a:r>
              <a:rPr lang="en-US" sz="2000" i="0" dirty="0">
                <a:solidFill>
                  <a:srgbClr val="171717"/>
                </a:solidFill>
                <a:effectLst/>
                <a:latin typeface="Segoe UI" panose="020B0502040204020203" pitchFamily="34" charset="0"/>
              </a:rPr>
              <a:t>Protect your virtual machines by using Azure Backup</a:t>
            </a:r>
            <a:endParaRPr lang="en-US" sz="2000" dirty="0">
              <a:solidFill>
                <a:schemeClr val="tx1"/>
              </a:solidFill>
            </a:endParaRPr>
          </a:p>
        </p:txBody>
      </p:sp>
      <p:cxnSp>
        <p:nvCxnSpPr>
          <p:cNvPr id="5" name="Straight Connector 4">
            <a:extLst>
              <a:ext uri="{FF2B5EF4-FFF2-40B4-BE49-F238E27FC236}">
                <a16:creationId xmlns:a16="http://schemas.microsoft.com/office/drawing/2014/main" id="{8B14BBB3-730F-4630-AF04-31470ADEB8A9}"/>
              </a:ext>
              <a:ext uri="{C183D7F6-B498-43B3-948B-1728B52AA6E4}">
                <adec:decorative xmlns:adec="http://schemas.microsoft.com/office/drawing/2017/decorative" val="1"/>
              </a:ext>
            </a:extLst>
          </p:cNvPr>
          <p:cNvCxnSpPr>
            <a:cxnSpLocks/>
          </p:cNvCxnSpPr>
          <p:nvPr/>
        </p:nvCxnSpPr>
        <p:spPr>
          <a:xfrm>
            <a:off x="4797007" y="4126913"/>
            <a:ext cx="699194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C6A2D488-65CE-4252-8EF5-CE9ACD044D61}"/>
              </a:ext>
            </a:extLst>
          </p:cNvPr>
          <p:cNvSpPr/>
          <p:nvPr/>
        </p:nvSpPr>
        <p:spPr>
          <a:xfrm>
            <a:off x="4780933" y="4470027"/>
            <a:ext cx="6991941" cy="537855"/>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3955" tIns="103955" rIns="103955" bIns="103955" numCol="1" spcCol="1270" anchor="ctr" anchorCtr="0">
            <a:noAutofit/>
          </a:bodyPr>
          <a:lstStyle/>
          <a:p>
            <a:pPr defTabSz="784338">
              <a:lnSpc>
                <a:spcPct val="90000"/>
              </a:lnSpc>
              <a:spcBef>
                <a:spcPct val="0"/>
              </a:spcBef>
              <a:spcAft>
                <a:spcPct val="35000"/>
              </a:spcAft>
            </a:pPr>
            <a:r>
              <a:rPr lang="en-US" sz="2000" dirty="0">
                <a:solidFill>
                  <a:srgbClr val="171717"/>
                </a:solidFill>
                <a:latin typeface="Segoe UI" panose="020B0502040204020203" pitchFamily="34" charset="0"/>
              </a:rPr>
              <a:t>Prepare to migrate VMware workloads to Azure by deploying Azure VMware Solution</a:t>
            </a:r>
          </a:p>
          <a:p>
            <a:pPr defTabSz="784338">
              <a:lnSpc>
                <a:spcPct val="90000"/>
              </a:lnSpc>
              <a:spcBef>
                <a:spcPct val="0"/>
              </a:spcBef>
              <a:spcAft>
                <a:spcPct val="35000"/>
              </a:spcAft>
            </a:pPr>
            <a:endParaRPr lang="en-US" sz="1765" dirty="0">
              <a:solidFill>
                <a:schemeClr val="tx1"/>
              </a:solidFill>
            </a:endParaRPr>
          </a:p>
        </p:txBody>
      </p:sp>
      <p:cxnSp>
        <p:nvCxnSpPr>
          <p:cNvPr id="7" name="Straight Connector 6">
            <a:extLst>
              <a:ext uri="{FF2B5EF4-FFF2-40B4-BE49-F238E27FC236}">
                <a16:creationId xmlns:a16="http://schemas.microsoft.com/office/drawing/2014/main" id="{6A62F1DE-A6D1-4470-8B42-4D9D8DEEA762}"/>
              </a:ext>
              <a:ext uri="{C183D7F6-B498-43B3-948B-1728B52AA6E4}">
                <adec:decorative xmlns:adec="http://schemas.microsoft.com/office/drawing/2017/decorative" val="1"/>
              </a:ext>
            </a:extLst>
          </p:cNvPr>
          <p:cNvCxnSpPr>
            <a:cxnSpLocks/>
          </p:cNvCxnSpPr>
          <p:nvPr/>
        </p:nvCxnSpPr>
        <p:spPr>
          <a:xfrm>
            <a:off x="4797007" y="4998148"/>
            <a:ext cx="699194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48855F8-C417-438D-B38B-EB26AF31F48C}"/>
              </a:ext>
            </a:extLst>
          </p:cNvPr>
          <p:cNvSpPr txBox="1"/>
          <p:nvPr/>
        </p:nvSpPr>
        <p:spPr>
          <a:xfrm>
            <a:off x="4780933" y="5119190"/>
            <a:ext cx="6098058" cy="400110"/>
          </a:xfrm>
          <a:prstGeom prst="rect">
            <a:avLst/>
          </a:prstGeom>
          <a:noFill/>
        </p:spPr>
        <p:txBody>
          <a:bodyPr wrap="square">
            <a:spAutoFit/>
          </a:bodyPr>
          <a:lstStyle/>
          <a:p>
            <a:pPr algn="l"/>
            <a:r>
              <a:rPr lang="en-US" sz="2000" dirty="0">
                <a:solidFill>
                  <a:srgbClr val="171717"/>
                </a:solidFill>
                <a:latin typeface="Segoe UI" panose="020B0502040204020203" pitchFamily="34" charset="0"/>
              </a:rPr>
              <a:t>Set up Azure Migrate for server migration</a:t>
            </a:r>
          </a:p>
        </p:txBody>
      </p:sp>
      <p:cxnSp>
        <p:nvCxnSpPr>
          <p:cNvPr id="9" name="Straight Connector 8">
            <a:extLst>
              <a:ext uri="{FF2B5EF4-FFF2-40B4-BE49-F238E27FC236}">
                <a16:creationId xmlns:a16="http://schemas.microsoft.com/office/drawing/2014/main" id="{FEFD6DF3-307F-4F3A-A461-FCFB3F11A592}"/>
              </a:ext>
              <a:ext uri="{C183D7F6-B498-43B3-948B-1728B52AA6E4}">
                <adec:decorative xmlns:adec="http://schemas.microsoft.com/office/drawing/2017/decorative" val="1"/>
              </a:ext>
            </a:extLst>
          </p:cNvPr>
          <p:cNvCxnSpPr>
            <a:cxnSpLocks/>
          </p:cNvCxnSpPr>
          <p:nvPr/>
        </p:nvCxnSpPr>
        <p:spPr>
          <a:xfrm>
            <a:off x="4797007" y="5568728"/>
            <a:ext cx="699194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890649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AD5E1-A6F1-47DC-90FE-80EB7ABB4789}"/>
              </a:ext>
            </a:extLst>
          </p:cNvPr>
          <p:cNvSpPr>
            <a:spLocks noGrp="1"/>
          </p:cNvSpPr>
          <p:nvPr>
            <p:ph type="title"/>
          </p:nvPr>
        </p:nvSpPr>
        <p:spPr>
          <a:xfrm>
            <a:off x="573713" y="3144841"/>
            <a:ext cx="8717798" cy="434478"/>
          </a:xfrm>
        </p:spPr>
        <p:txBody>
          <a:bodyPr/>
          <a:lstStyle/>
          <a:p>
            <a:r>
              <a:rPr lang="en-US" sz="3137" dirty="0"/>
              <a:t>End of presentation</a:t>
            </a:r>
            <a:endParaRPr lang="en-US" dirty="0">
              <a:solidFill>
                <a:schemeClr val="tx2">
                  <a:lumMod val="40000"/>
                  <a:lumOff val="60000"/>
                </a:schemeClr>
              </a:solidFill>
            </a:endParaRPr>
          </a:p>
        </p:txBody>
      </p:sp>
    </p:spTree>
    <p:extLst>
      <p:ext uri="{BB962C8B-B14F-4D97-AF65-F5344CB8AC3E}">
        <p14:creationId xmlns:p14="http://schemas.microsoft.com/office/powerpoint/2010/main" val="160093187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77E61-63EB-4223-8036-D1DB1C3B4D2E}"/>
              </a:ext>
            </a:extLst>
          </p:cNvPr>
          <p:cNvSpPr>
            <a:spLocks noGrp="1"/>
          </p:cNvSpPr>
          <p:nvPr>
            <p:ph type="title"/>
          </p:nvPr>
        </p:nvSpPr>
        <p:spPr>
          <a:xfrm>
            <a:off x="588263" y="457201"/>
            <a:ext cx="11018520" cy="430887"/>
          </a:xfrm>
        </p:spPr>
        <p:txBody>
          <a:bodyPr/>
          <a:lstStyle/>
          <a:p>
            <a:r>
              <a:rPr lang="en-US" dirty="0"/>
              <a:t>Hyper-V Migration</a:t>
            </a:r>
          </a:p>
        </p:txBody>
      </p:sp>
      <p:sp>
        <p:nvSpPr>
          <p:cNvPr id="7" name="Text Placeholder 2">
            <a:extLst>
              <a:ext uri="{FF2B5EF4-FFF2-40B4-BE49-F238E27FC236}">
                <a16:creationId xmlns:a16="http://schemas.microsoft.com/office/drawing/2014/main" id="{BB66E320-AE45-4C79-ADDE-F7355C43DF68}"/>
              </a:ext>
            </a:extLst>
          </p:cNvPr>
          <p:cNvSpPr>
            <a:spLocks noGrp="1"/>
          </p:cNvSpPr>
          <p:nvPr>
            <p:ph type="body" sz="quarter" idx="4294967295"/>
          </p:nvPr>
        </p:nvSpPr>
        <p:spPr>
          <a:xfrm>
            <a:off x="678431" y="2520161"/>
            <a:ext cx="2729003" cy="908839"/>
          </a:xfrm>
          <a:solidFill>
            <a:schemeClr val="bg1">
              <a:lumMod val="95000"/>
            </a:schemeClr>
          </a:solidFill>
        </p:spPr>
        <p:txBody>
          <a:bodyPr/>
          <a:lstStyle/>
          <a:p>
            <a:pPr algn="ctr"/>
            <a:r>
              <a:rPr lang="en-US" dirty="0">
                <a:latin typeface="+mn-lt"/>
                <a:cs typeface="Segoe UI Light" panose="020B0502040204020203" pitchFamily="34" charset="0"/>
              </a:rPr>
              <a:t>Agentless</a:t>
            </a:r>
          </a:p>
          <a:p>
            <a:pPr algn="ctr"/>
            <a:r>
              <a:rPr lang="en-US" dirty="0">
                <a:latin typeface="+mn-lt"/>
                <a:cs typeface="Segoe UI Light" panose="020B0502040204020203" pitchFamily="34" charset="0"/>
              </a:rPr>
              <a:t>Host Based</a:t>
            </a:r>
          </a:p>
        </p:txBody>
      </p:sp>
      <p:pic>
        <p:nvPicPr>
          <p:cNvPr id="4" name="Picture 3" descr="Hyper-V uses a data channel to Azure.">
            <a:extLst>
              <a:ext uri="{FF2B5EF4-FFF2-40B4-BE49-F238E27FC236}">
                <a16:creationId xmlns:a16="http://schemas.microsoft.com/office/drawing/2014/main" id="{E36042A2-68CF-43B5-86DC-48FC4FD9F05A}"/>
              </a:ext>
            </a:extLst>
          </p:cNvPr>
          <p:cNvPicPr>
            <a:picLocks noChangeAspect="1"/>
          </p:cNvPicPr>
          <p:nvPr/>
        </p:nvPicPr>
        <p:blipFill>
          <a:blip r:embed="rId3"/>
          <a:stretch>
            <a:fillRect/>
          </a:stretch>
        </p:blipFill>
        <p:spPr>
          <a:xfrm>
            <a:off x="4190795" y="1669121"/>
            <a:ext cx="7322774" cy="3175270"/>
          </a:xfrm>
          <a:prstGeom prst="rect">
            <a:avLst/>
          </a:prstGeom>
        </p:spPr>
      </p:pic>
      <p:sp>
        <p:nvSpPr>
          <p:cNvPr id="5" name="Rectangle 4">
            <a:extLst>
              <a:ext uri="{FF2B5EF4-FFF2-40B4-BE49-F238E27FC236}">
                <a16:creationId xmlns:a16="http://schemas.microsoft.com/office/drawing/2014/main" id="{32FE3DA2-5112-4B87-8729-9553574508C9}"/>
              </a:ext>
              <a:ext uri="{C183D7F6-B498-43B3-948B-1728B52AA6E4}">
                <adec:decorative xmlns:adec="http://schemas.microsoft.com/office/drawing/2017/decorative" val="1"/>
              </a:ext>
            </a:extLst>
          </p:cNvPr>
          <p:cNvSpPr/>
          <p:nvPr/>
        </p:nvSpPr>
        <p:spPr bwMode="auto">
          <a:xfrm>
            <a:off x="4062549" y="1136469"/>
            <a:ext cx="7772400" cy="4676502"/>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904553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11D988-4E87-4498-B421-8A281A620538}"/>
              </a:ext>
            </a:extLst>
          </p:cNvPr>
          <p:cNvSpPr>
            <a:spLocks noGrp="1"/>
          </p:cNvSpPr>
          <p:nvPr>
            <p:ph type="title"/>
          </p:nvPr>
        </p:nvSpPr>
        <p:spPr>
          <a:xfrm>
            <a:off x="588263" y="457201"/>
            <a:ext cx="11018520" cy="430887"/>
          </a:xfrm>
        </p:spPr>
        <p:txBody>
          <a:bodyPr/>
          <a:lstStyle/>
          <a:p>
            <a:r>
              <a:rPr lang="en-US" dirty="0"/>
              <a:t>Agent-Based Migration Architecture</a:t>
            </a:r>
          </a:p>
        </p:txBody>
      </p:sp>
      <p:sp>
        <p:nvSpPr>
          <p:cNvPr id="9" name="Text Placeholder 2">
            <a:extLst>
              <a:ext uri="{FF2B5EF4-FFF2-40B4-BE49-F238E27FC236}">
                <a16:creationId xmlns:a16="http://schemas.microsoft.com/office/drawing/2014/main" id="{5082F886-405A-4B10-92A0-72571CCCD1F8}"/>
              </a:ext>
            </a:extLst>
          </p:cNvPr>
          <p:cNvSpPr>
            <a:spLocks noGrp="1"/>
          </p:cNvSpPr>
          <p:nvPr>
            <p:ph type="body" sz="quarter" idx="4294967295"/>
          </p:nvPr>
        </p:nvSpPr>
        <p:spPr>
          <a:xfrm>
            <a:off x="357051" y="2185193"/>
            <a:ext cx="2668588" cy="3318537"/>
          </a:xfrm>
          <a:solidFill>
            <a:schemeClr val="bg1">
              <a:lumMod val="95000"/>
            </a:schemeClr>
          </a:solidFill>
        </p:spPr>
        <p:txBody>
          <a:bodyPr/>
          <a:lstStyle/>
          <a:p>
            <a:pPr marL="285750" indent="-285750">
              <a:lnSpc>
                <a:spcPct val="150000"/>
              </a:lnSpc>
              <a:buClr>
                <a:schemeClr val="tx1"/>
              </a:buClr>
              <a:buFont typeface="Arial" panose="020B0604020202020204" pitchFamily="34" charset="0"/>
              <a:buChar char="•"/>
            </a:pPr>
            <a:r>
              <a:rPr lang="en-US" sz="2000" dirty="0">
                <a:solidFill>
                  <a:schemeClr val="tx1"/>
                </a:solidFill>
                <a:latin typeface="+mn-lt"/>
              </a:rPr>
              <a:t>Configuration VM</a:t>
            </a:r>
          </a:p>
          <a:p>
            <a:pPr marL="285750" indent="-285750">
              <a:lnSpc>
                <a:spcPct val="150000"/>
              </a:lnSpc>
              <a:buClr>
                <a:schemeClr val="tx1"/>
              </a:buClr>
              <a:buFont typeface="Arial" panose="020B0604020202020204" pitchFamily="34" charset="0"/>
              <a:buChar char="•"/>
            </a:pPr>
            <a:r>
              <a:rPr lang="en-US" sz="2000" dirty="0" err="1">
                <a:solidFill>
                  <a:schemeClr val="tx1"/>
                </a:solidFill>
                <a:latin typeface="+mn-lt"/>
              </a:rPr>
              <a:t>ESXi</a:t>
            </a:r>
            <a:r>
              <a:rPr lang="en-US" sz="2000" dirty="0">
                <a:solidFill>
                  <a:schemeClr val="tx1"/>
                </a:solidFill>
                <a:latin typeface="+mn-lt"/>
              </a:rPr>
              <a:t> hosts &gt;v5.5</a:t>
            </a:r>
          </a:p>
          <a:p>
            <a:pPr marL="285750" indent="-285750">
              <a:lnSpc>
                <a:spcPct val="150000"/>
              </a:lnSpc>
              <a:buClr>
                <a:schemeClr val="tx1"/>
              </a:buClr>
              <a:buFont typeface="Arial" panose="020B0604020202020204" pitchFamily="34" charset="0"/>
              <a:buChar char="•"/>
            </a:pPr>
            <a:r>
              <a:rPr lang="en-US" sz="2000" dirty="0">
                <a:solidFill>
                  <a:schemeClr val="tx1"/>
                </a:solidFill>
                <a:latin typeface="+mn-lt"/>
              </a:rPr>
              <a:t>Permissions</a:t>
            </a:r>
          </a:p>
          <a:p>
            <a:pPr marL="285750" indent="-285750">
              <a:lnSpc>
                <a:spcPct val="150000"/>
              </a:lnSpc>
              <a:buClr>
                <a:schemeClr val="tx1"/>
              </a:buClr>
              <a:buFont typeface="Arial" panose="020B0604020202020204" pitchFamily="34" charset="0"/>
              <a:buChar char="•"/>
            </a:pPr>
            <a:r>
              <a:rPr lang="en-US" sz="2000" dirty="0">
                <a:solidFill>
                  <a:schemeClr val="tx1"/>
                </a:solidFill>
                <a:latin typeface="+mn-lt"/>
              </a:rPr>
              <a:t>VM Requirements</a:t>
            </a:r>
          </a:p>
          <a:p>
            <a:pPr marL="285750" indent="-285750">
              <a:lnSpc>
                <a:spcPct val="150000"/>
              </a:lnSpc>
              <a:buClr>
                <a:schemeClr val="tx1"/>
              </a:buClr>
              <a:buFont typeface="Arial" panose="020B0604020202020204" pitchFamily="34" charset="0"/>
              <a:buChar char="•"/>
            </a:pPr>
            <a:r>
              <a:rPr lang="en-US" sz="2000" dirty="0">
                <a:solidFill>
                  <a:schemeClr val="tx1"/>
                </a:solidFill>
                <a:latin typeface="+mn-lt"/>
              </a:rPr>
              <a:t>Mobility Service</a:t>
            </a:r>
          </a:p>
          <a:p>
            <a:pPr marL="285750" indent="-285750">
              <a:lnSpc>
                <a:spcPct val="150000"/>
              </a:lnSpc>
              <a:buClr>
                <a:schemeClr val="tx1"/>
              </a:buClr>
              <a:buFont typeface="Arial" panose="020B0604020202020204" pitchFamily="34" charset="0"/>
              <a:buChar char="•"/>
            </a:pPr>
            <a:r>
              <a:rPr lang="en-US" sz="2000" dirty="0">
                <a:solidFill>
                  <a:schemeClr val="tx1"/>
                </a:solidFill>
                <a:latin typeface="+mn-lt"/>
              </a:rPr>
              <a:t>Azure Storage</a:t>
            </a:r>
          </a:p>
          <a:p>
            <a:pPr>
              <a:lnSpc>
                <a:spcPct val="150000"/>
              </a:lnSpc>
              <a:buClr>
                <a:srgbClr val="0070C0"/>
              </a:buClr>
              <a:buFont typeface="Wingdings" panose="05000000000000000000" pitchFamily="2" charset="2"/>
              <a:buChar char=""/>
            </a:pPr>
            <a:endParaRPr lang="en-US" sz="1800" dirty="0">
              <a:latin typeface="+mn-lt"/>
            </a:endParaRPr>
          </a:p>
        </p:txBody>
      </p:sp>
      <p:pic>
        <p:nvPicPr>
          <p:cNvPr id="5" name="Picture 4" descr="VMware uses a data channel to Azure.&#10;">
            <a:extLst>
              <a:ext uri="{FF2B5EF4-FFF2-40B4-BE49-F238E27FC236}">
                <a16:creationId xmlns:a16="http://schemas.microsoft.com/office/drawing/2014/main" id="{BBE1E77D-E2CE-40C3-BD01-E2738113A604}"/>
              </a:ext>
            </a:extLst>
          </p:cNvPr>
          <p:cNvPicPr>
            <a:picLocks noChangeAspect="1"/>
          </p:cNvPicPr>
          <p:nvPr/>
        </p:nvPicPr>
        <p:blipFill>
          <a:blip r:embed="rId3"/>
          <a:stretch>
            <a:fillRect/>
          </a:stretch>
        </p:blipFill>
        <p:spPr>
          <a:xfrm>
            <a:off x="3586147" y="1621766"/>
            <a:ext cx="8075711" cy="3841629"/>
          </a:xfrm>
          <a:prstGeom prst="rect">
            <a:avLst/>
          </a:prstGeom>
        </p:spPr>
      </p:pic>
      <p:sp>
        <p:nvSpPr>
          <p:cNvPr id="3" name="Rectangle 2">
            <a:extLst>
              <a:ext uri="{FF2B5EF4-FFF2-40B4-BE49-F238E27FC236}">
                <a16:creationId xmlns:a16="http://schemas.microsoft.com/office/drawing/2014/main" id="{5C384B0D-5C39-46CA-906C-FDF03C0C4ECE}"/>
              </a:ext>
              <a:ext uri="{C183D7F6-B498-43B3-948B-1728B52AA6E4}">
                <adec:decorative xmlns:adec="http://schemas.microsoft.com/office/drawing/2017/decorative" val="1"/>
              </a:ext>
            </a:extLst>
          </p:cNvPr>
          <p:cNvSpPr/>
          <p:nvPr/>
        </p:nvSpPr>
        <p:spPr bwMode="auto">
          <a:xfrm>
            <a:off x="3331029" y="1136469"/>
            <a:ext cx="8503920" cy="5042262"/>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31507361"/>
      </p:ext>
    </p:extLst>
  </p:cSld>
  <p:clrMapOvr>
    <a:masterClrMapping/>
  </p:clrMapOvr>
  <p:transition>
    <p:fade/>
  </p:transition>
</p:sld>
</file>

<file path=ppt/theme/theme1.xml><?xml version="1.0" encoding="utf-8"?>
<a:theme xmlns:a="http://schemas.openxmlformats.org/drawingml/2006/main" name="1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otalTime>0</TotalTime>
  <Words>2873</Words>
  <Application>Microsoft Office PowerPoint</Application>
  <PresentationFormat>Widescreen</PresentationFormat>
  <Paragraphs>483</Paragraphs>
  <Slides>75</Slides>
  <Notes>72</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75</vt:i4>
      </vt:variant>
    </vt:vector>
  </HeadingPairs>
  <TitlesOfParts>
    <vt:vector size="83" baseType="lpstr">
      <vt:lpstr>Arial</vt:lpstr>
      <vt:lpstr>Calibri</vt:lpstr>
      <vt:lpstr>Courier New</vt:lpstr>
      <vt:lpstr>Segoe UI</vt:lpstr>
      <vt:lpstr>Segoe UI Light</vt:lpstr>
      <vt:lpstr>Segoe UI Semibold</vt:lpstr>
      <vt:lpstr>Wingdings</vt:lpstr>
      <vt:lpstr>1_Azure 1</vt:lpstr>
      <vt:lpstr>AZ-303: Microsoft Azure Architect Technologies</vt:lpstr>
      <vt:lpstr>Module 12:  Manage Workloads in Azure</vt:lpstr>
      <vt:lpstr>Lesson 01: Migrate Workloads using Azure Migrate</vt:lpstr>
      <vt:lpstr>Azure Migrate Server Migration Overview</vt:lpstr>
      <vt:lpstr>Overview of Azure Migrate Server Migration</vt:lpstr>
      <vt:lpstr>VMware Migration</vt:lpstr>
      <vt:lpstr>Deployment Steps Comparison</vt:lpstr>
      <vt:lpstr>Hyper-V Migration</vt:lpstr>
      <vt:lpstr>Agent-Based Migration Architecture</vt:lpstr>
      <vt:lpstr>Instructor Notes</vt:lpstr>
      <vt:lpstr>Lesson 02:  VMware  Agentless Migration</vt:lpstr>
      <vt:lpstr>VMware Agentless Migration Overview</vt:lpstr>
      <vt:lpstr>Prepare for Agentless VMware Migration</vt:lpstr>
      <vt:lpstr>Add the Azure Migrate Server Migration Tool (1 of 3)</vt:lpstr>
      <vt:lpstr>Add the Azure Migrate Server Migration Tool (2 of 3)</vt:lpstr>
      <vt:lpstr>Add the Azure Migrate Server Migration Tool (3 of 3)</vt:lpstr>
      <vt:lpstr>Replicate VMs (1 of 4 )</vt:lpstr>
      <vt:lpstr>Replicate VMs (2 of  4)</vt:lpstr>
      <vt:lpstr>Replicate VMs (3 of  4)</vt:lpstr>
      <vt:lpstr>Replicate VMs (4 of 4)</vt:lpstr>
      <vt:lpstr>Target Settings (1 of 3)</vt:lpstr>
      <vt:lpstr>Compute Settings (2 of 3)</vt:lpstr>
      <vt:lpstr>Disk Settings (3 of 3)</vt:lpstr>
      <vt:lpstr>Tracking and Monitoring Replication (1 of 2)</vt:lpstr>
      <vt:lpstr>Tracking and Monitoring Replication – 1st time provisioning (2 of 2)</vt:lpstr>
      <vt:lpstr>Test Migration (1 of 3)</vt:lpstr>
      <vt:lpstr>Test Migration (2 of 3)</vt:lpstr>
      <vt:lpstr>Test Migration (3 of 3) </vt:lpstr>
      <vt:lpstr>Migrate Virtual Machines</vt:lpstr>
      <vt:lpstr>Lesson 03:  VMware Agent-Based Migration</vt:lpstr>
      <vt:lpstr>VMware Agent-Based Migration Overview</vt:lpstr>
      <vt:lpstr>Prepare Azure for Migration</vt:lpstr>
      <vt:lpstr>Prepare the On-premises VMware Environment </vt:lpstr>
      <vt:lpstr>Add the Azure Migrate Server Migration Tool (1 of 2)</vt:lpstr>
      <vt:lpstr>Add the Azure Migrate Server Migration Tool (2 of 2) </vt:lpstr>
      <vt:lpstr>Replication Appliance </vt:lpstr>
      <vt:lpstr>Appliance Setup and Registration (1 of 3)</vt:lpstr>
      <vt:lpstr>Appliance Setup and Registration (2 of 3)</vt:lpstr>
      <vt:lpstr>Appliance Setup and Registration (3 of 3)</vt:lpstr>
      <vt:lpstr>Replicate VMs (1 of 2) </vt:lpstr>
      <vt:lpstr>Replicate VMs (2 of 2) </vt:lpstr>
      <vt:lpstr>Replication - Selecting the VMs to Replicate (1 of 2)</vt:lpstr>
      <vt:lpstr>Replication - Selecting the VMs to Replicate (2 of 2)</vt:lpstr>
      <vt:lpstr>Replication - Target, Compute, and Disk Settings (1 of 3) </vt:lpstr>
      <vt:lpstr>Replication - Target, Compute, and Disk Settings (2 of 3)</vt:lpstr>
      <vt:lpstr>Replication - Target, Compute, and Disk Settings (3 of 3)</vt:lpstr>
      <vt:lpstr>Track and Monitor Replication</vt:lpstr>
      <vt:lpstr>Test Migration (1 of 3) </vt:lpstr>
      <vt:lpstr>Test Migration (2 of 3) </vt:lpstr>
      <vt:lpstr>Test Migration (3 of 3)</vt:lpstr>
      <vt:lpstr>Lesson 04: Implement Azure Backup</vt:lpstr>
      <vt:lpstr>Implement Azure Backup Overview</vt:lpstr>
      <vt:lpstr>Azure VM Backup Architecture </vt:lpstr>
      <vt:lpstr>Microsoft Azure Backup Overview</vt:lpstr>
      <vt:lpstr>Azure Backup Key Features (1 of 2)</vt:lpstr>
      <vt:lpstr>Azure Backup Key Features (2 of 2)</vt:lpstr>
      <vt:lpstr>Azure IaaS Backup Components (1 of 2)</vt:lpstr>
      <vt:lpstr>Azure IaaS Backup Components (2 of 2)</vt:lpstr>
      <vt:lpstr>Recovery Services Vault Overview </vt:lpstr>
      <vt:lpstr>Lesson 05: Azure to Azure Site Recovery</vt:lpstr>
      <vt:lpstr>Azure Site Recovery Overview</vt:lpstr>
      <vt:lpstr>Azure to Azure Site Recovery</vt:lpstr>
      <vt:lpstr>Azure to Azure Architecture</vt:lpstr>
      <vt:lpstr>Azure to Azure Site Recovery: Network Traffic</vt:lpstr>
      <vt:lpstr>Azure to Azure VM Protection</vt:lpstr>
      <vt:lpstr>Configuration</vt:lpstr>
      <vt:lpstr>Enable Replication</vt:lpstr>
      <vt:lpstr>Settings</vt:lpstr>
      <vt:lpstr>Customize target resources</vt:lpstr>
      <vt:lpstr>Replication Settings</vt:lpstr>
      <vt:lpstr>Test Failover</vt:lpstr>
      <vt:lpstr>Recovery Plans</vt:lpstr>
      <vt:lpstr>Lab 12: Protecting Hyper-V VMs by using Azure Site Recovery</vt:lpstr>
      <vt:lpstr>Implement Virtual Networking- Review</vt:lpstr>
      <vt:lpstr>End of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2021-07-16T20:01:06Z</dcterms:created>
  <dcterms:modified xsi:type="dcterms:W3CDTF">2021-07-16T20:01:12Z</dcterms:modified>
</cp:coreProperties>
</file>